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5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126" d="100"/>
          <a:sy n="126" d="100"/>
        </p:scale>
        <p:origin x="-1182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7BE3792-6728-4B6B-AF73-8DFD0CF982FF}" type="datetimeFigureOut">
              <a:rPr lang="en-US" smtClean="0"/>
              <a:t>1/6/2012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F6BD4BA-A4BF-4E1D-902A-0AE3108CD0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315068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3090" name="Header Placeholder 1"/>
          <p:cNvSpPr>
            <a:spLocks noGrp="1"/>
          </p:cNvSpPr>
          <p:nvPr>
            <p:ph type="hdr" sz="quarter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Notes/Handouts</a:t>
            </a:r>
          </a:p>
        </p:txBody>
      </p:sp>
      <p:sp>
        <p:nvSpPr>
          <p:cNvPr id="473091" name="Date Placeholder 2"/>
          <p:cNvSpPr>
            <a:spLocks noGrp="1"/>
          </p:cNvSpPr>
          <p:nvPr>
            <p:ph type="dt" sz="quarter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60B339C4-7437-4319-BC48-DC1F277404BA}" type="datetime1">
              <a:rPr lang="en-US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1/6/2012</a:t>
            </a:fld>
            <a:endParaRPr lang="en-US" smtClean="0"/>
          </a:p>
        </p:txBody>
      </p:sp>
      <p:sp>
        <p:nvSpPr>
          <p:cNvPr id="473092" name="Footer Placeholder 5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NJ Training TY 2008</a:t>
            </a:r>
          </a:p>
        </p:txBody>
      </p:sp>
      <p:sp>
        <p:nvSpPr>
          <p:cNvPr id="473093" name="Slide Number Placeholder 6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7C870387-7027-4C94-B3CC-A81366BE819D}" type="slidenum">
              <a:rPr lang="en-US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1</a:t>
            </a:fld>
            <a:endParaRPr lang="en-US" smtClean="0"/>
          </a:p>
        </p:txBody>
      </p:sp>
      <p:sp>
        <p:nvSpPr>
          <p:cNvPr id="473094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algn="r" eaLnBrk="1" hangingPunct="1"/>
            <a:fld id="{18F6A4CD-2673-4642-A5A9-D4617D00FC68}" type="slidenum">
              <a:rPr lang="en-US" sz="1200"/>
              <a:pPr algn="r" eaLnBrk="1" hangingPunct="1"/>
              <a:t>1</a:t>
            </a:fld>
            <a:endParaRPr lang="en-US" sz="1200"/>
          </a:p>
        </p:txBody>
      </p:sp>
      <p:sp>
        <p:nvSpPr>
          <p:cNvPr id="4730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85800"/>
            <a:ext cx="4573588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73096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230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8230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482308" name="Header Placeholder 3"/>
          <p:cNvSpPr>
            <a:spLocks noGrp="1"/>
          </p:cNvSpPr>
          <p:nvPr>
            <p:ph type="hdr" sz="quarter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Notes/Handouts</a:t>
            </a:r>
          </a:p>
        </p:txBody>
      </p:sp>
      <p:sp>
        <p:nvSpPr>
          <p:cNvPr id="482309" name="Date Placeholder 4"/>
          <p:cNvSpPr>
            <a:spLocks noGrp="1"/>
          </p:cNvSpPr>
          <p:nvPr>
            <p:ph type="dt" sz="quarter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6B8C9980-37D6-4987-A14C-F14667207F00}" type="datetime1">
              <a:rPr lang="en-US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1/6/2012</a:t>
            </a:fld>
            <a:endParaRPr lang="en-US" smtClean="0"/>
          </a:p>
        </p:txBody>
      </p:sp>
      <p:sp>
        <p:nvSpPr>
          <p:cNvPr id="482310" name="Footer Placeholder 5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NJ Training TY 2008</a:t>
            </a:r>
          </a:p>
        </p:txBody>
      </p:sp>
      <p:sp>
        <p:nvSpPr>
          <p:cNvPr id="482311" name="Slide Number Placeholder 6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C72C2B30-3E3B-49B9-B3E3-419B0ADEC0F9}" type="slidenum">
              <a:rPr lang="en-US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21</a:t>
            </a:fld>
            <a:endParaRPr lang="en-US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333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8333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483332" name="Header Placeholder 3"/>
          <p:cNvSpPr>
            <a:spLocks noGrp="1"/>
          </p:cNvSpPr>
          <p:nvPr>
            <p:ph type="hdr" sz="quarter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Notes/Handouts</a:t>
            </a:r>
          </a:p>
        </p:txBody>
      </p:sp>
      <p:sp>
        <p:nvSpPr>
          <p:cNvPr id="483333" name="Date Placeholder 4"/>
          <p:cNvSpPr>
            <a:spLocks noGrp="1"/>
          </p:cNvSpPr>
          <p:nvPr>
            <p:ph type="dt" sz="quarter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117811D7-D2F0-4F63-9A37-F51E93FB92FC}" type="datetime1">
              <a:rPr lang="en-US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1/6/2012</a:t>
            </a:fld>
            <a:endParaRPr lang="en-US" smtClean="0"/>
          </a:p>
        </p:txBody>
      </p:sp>
      <p:sp>
        <p:nvSpPr>
          <p:cNvPr id="483334" name="Footer Placeholder 5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NJ Training TY 2008</a:t>
            </a:r>
          </a:p>
        </p:txBody>
      </p:sp>
      <p:sp>
        <p:nvSpPr>
          <p:cNvPr id="483335" name="Slide Number Placeholder 6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34B5AF8B-5130-408F-A657-BFAE9679F2A0}" type="slidenum">
              <a:rPr lang="en-US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22</a:t>
            </a:fld>
            <a:endParaRPr lang="en-US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435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8435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484356" name="Header Placeholder 3"/>
          <p:cNvSpPr>
            <a:spLocks noGrp="1"/>
          </p:cNvSpPr>
          <p:nvPr>
            <p:ph type="hdr" sz="quarter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Notes/Handouts</a:t>
            </a:r>
          </a:p>
        </p:txBody>
      </p:sp>
      <p:sp>
        <p:nvSpPr>
          <p:cNvPr id="484357" name="Date Placeholder 4"/>
          <p:cNvSpPr>
            <a:spLocks noGrp="1"/>
          </p:cNvSpPr>
          <p:nvPr>
            <p:ph type="dt" sz="quarter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8F84CED9-68BA-4D71-87EA-4900561724C6}" type="datetime1">
              <a:rPr lang="en-US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1/6/2012</a:t>
            </a:fld>
            <a:endParaRPr lang="en-US" smtClean="0"/>
          </a:p>
        </p:txBody>
      </p:sp>
      <p:sp>
        <p:nvSpPr>
          <p:cNvPr id="484358" name="Footer Placeholder 5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NJ Training TY 2008</a:t>
            </a:r>
          </a:p>
        </p:txBody>
      </p:sp>
      <p:sp>
        <p:nvSpPr>
          <p:cNvPr id="484359" name="Slide Number Placeholder 6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7D278B41-35CD-43AF-98BB-1F6B2AE12B8A}" type="slidenum">
              <a:rPr lang="en-US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23</a:t>
            </a:fld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411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7411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474116" name="Header Placeholder 3"/>
          <p:cNvSpPr>
            <a:spLocks noGrp="1"/>
          </p:cNvSpPr>
          <p:nvPr>
            <p:ph type="hdr" sz="quarter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Notes/Handouts</a:t>
            </a:r>
          </a:p>
        </p:txBody>
      </p:sp>
      <p:sp>
        <p:nvSpPr>
          <p:cNvPr id="474117" name="Date Placeholder 4"/>
          <p:cNvSpPr>
            <a:spLocks noGrp="1"/>
          </p:cNvSpPr>
          <p:nvPr>
            <p:ph type="dt" sz="quarter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A4CFF2EB-5353-4C9E-B2FA-4C2BC6684829}" type="datetime1">
              <a:rPr lang="en-US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1/6/2012</a:t>
            </a:fld>
            <a:endParaRPr lang="en-US" smtClean="0"/>
          </a:p>
        </p:txBody>
      </p:sp>
      <p:sp>
        <p:nvSpPr>
          <p:cNvPr id="474118" name="Footer Placeholder 5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NJ Training TY 2008</a:t>
            </a:r>
          </a:p>
        </p:txBody>
      </p:sp>
      <p:sp>
        <p:nvSpPr>
          <p:cNvPr id="474119" name="Slide Number Placeholder 6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5B6EE356-63D5-43DC-97F2-4E51A7E9938D}" type="slidenum">
              <a:rPr lang="en-US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51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7513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475140" name="Header Placeholder 3"/>
          <p:cNvSpPr>
            <a:spLocks noGrp="1"/>
          </p:cNvSpPr>
          <p:nvPr>
            <p:ph type="hdr" sz="quarter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Notes/Handouts</a:t>
            </a:r>
          </a:p>
        </p:txBody>
      </p:sp>
      <p:sp>
        <p:nvSpPr>
          <p:cNvPr id="475141" name="Date Placeholder 4"/>
          <p:cNvSpPr>
            <a:spLocks noGrp="1"/>
          </p:cNvSpPr>
          <p:nvPr>
            <p:ph type="dt" sz="quarter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D08C1B1F-E12C-4DAD-AAE7-077DAE6DA4A1}" type="datetime1">
              <a:rPr lang="en-US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1/6/2012</a:t>
            </a:fld>
            <a:endParaRPr lang="en-US" smtClean="0"/>
          </a:p>
        </p:txBody>
      </p:sp>
      <p:sp>
        <p:nvSpPr>
          <p:cNvPr id="475142" name="Footer Placeholder 5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NJ Training TY 2008</a:t>
            </a:r>
          </a:p>
        </p:txBody>
      </p:sp>
      <p:sp>
        <p:nvSpPr>
          <p:cNvPr id="475143" name="Slide Number Placeholder 6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DF8271D1-2028-4E8D-AA93-864DB38639DD}" type="slidenum">
              <a:rPr lang="en-US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14</a:t>
            </a:fld>
            <a:endParaRPr 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616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7616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476164" name="Header Placeholder 3"/>
          <p:cNvSpPr>
            <a:spLocks noGrp="1"/>
          </p:cNvSpPr>
          <p:nvPr>
            <p:ph type="hdr" sz="quarter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Notes/Handouts</a:t>
            </a:r>
          </a:p>
        </p:txBody>
      </p:sp>
      <p:sp>
        <p:nvSpPr>
          <p:cNvPr id="476165" name="Date Placeholder 4"/>
          <p:cNvSpPr>
            <a:spLocks noGrp="1"/>
          </p:cNvSpPr>
          <p:nvPr>
            <p:ph type="dt" sz="quarter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32B9D6A5-6E13-48D7-A9D8-7617A0A82A55}" type="datetime1">
              <a:rPr lang="en-US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1/6/2012</a:t>
            </a:fld>
            <a:endParaRPr lang="en-US" smtClean="0"/>
          </a:p>
        </p:txBody>
      </p:sp>
      <p:sp>
        <p:nvSpPr>
          <p:cNvPr id="476166" name="Footer Placeholder 5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NJ Training TY 2008</a:t>
            </a:r>
          </a:p>
        </p:txBody>
      </p:sp>
      <p:sp>
        <p:nvSpPr>
          <p:cNvPr id="476167" name="Slide Number Placeholder 6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29F5BC28-F1D6-494D-B990-9188C2F3481F}" type="slidenum">
              <a:rPr lang="en-US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15</a:t>
            </a:fld>
            <a:endParaRPr lang="en-U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718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7718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477188" name="Header Placeholder 3"/>
          <p:cNvSpPr>
            <a:spLocks noGrp="1"/>
          </p:cNvSpPr>
          <p:nvPr>
            <p:ph type="hdr" sz="quarter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Notes/Handouts</a:t>
            </a:r>
          </a:p>
        </p:txBody>
      </p:sp>
      <p:sp>
        <p:nvSpPr>
          <p:cNvPr id="477189" name="Date Placeholder 4"/>
          <p:cNvSpPr>
            <a:spLocks noGrp="1"/>
          </p:cNvSpPr>
          <p:nvPr>
            <p:ph type="dt" sz="quarter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5D8EC34C-A6FB-4426-A2F8-FBEC6936EED6}" type="datetime1">
              <a:rPr lang="en-US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1/6/2012</a:t>
            </a:fld>
            <a:endParaRPr lang="en-US" smtClean="0"/>
          </a:p>
        </p:txBody>
      </p:sp>
      <p:sp>
        <p:nvSpPr>
          <p:cNvPr id="477190" name="Footer Placeholder 5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NJ Training TY 2008</a:t>
            </a:r>
          </a:p>
        </p:txBody>
      </p:sp>
      <p:sp>
        <p:nvSpPr>
          <p:cNvPr id="477191" name="Slide Number Placeholder 6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E83A6DA9-8869-4315-9DDA-159D5205B77F}" type="slidenum">
              <a:rPr lang="en-US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16</a:t>
            </a:fld>
            <a:endParaRPr lang="en-US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821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7821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478212" name="Header Placeholder 3"/>
          <p:cNvSpPr>
            <a:spLocks noGrp="1"/>
          </p:cNvSpPr>
          <p:nvPr>
            <p:ph type="hdr" sz="quarter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Notes/Handouts</a:t>
            </a:r>
          </a:p>
        </p:txBody>
      </p:sp>
      <p:sp>
        <p:nvSpPr>
          <p:cNvPr id="478213" name="Date Placeholder 4"/>
          <p:cNvSpPr>
            <a:spLocks noGrp="1"/>
          </p:cNvSpPr>
          <p:nvPr>
            <p:ph type="dt" sz="quarter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607C99E4-CFFD-4FDA-A8FB-844142AD57CF}" type="datetime1">
              <a:rPr lang="en-US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1/6/2012</a:t>
            </a:fld>
            <a:endParaRPr lang="en-US" smtClean="0"/>
          </a:p>
        </p:txBody>
      </p:sp>
      <p:sp>
        <p:nvSpPr>
          <p:cNvPr id="478214" name="Footer Placeholder 5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NJ Training TY 2008</a:t>
            </a:r>
          </a:p>
        </p:txBody>
      </p:sp>
      <p:sp>
        <p:nvSpPr>
          <p:cNvPr id="478215" name="Slide Number Placeholder 6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8771C26B-1299-4035-BA6C-7307995760F9}" type="slidenum">
              <a:rPr lang="en-US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17</a:t>
            </a:fld>
            <a:endParaRPr lang="en-US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923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7923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479236" name="Header Placeholder 3"/>
          <p:cNvSpPr>
            <a:spLocks noGrp="1"/>
          </p:cNvSpPr>
          <p:nvPr>
            <p:ph type="hdr" sz="quarter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Notes/Handouts</a:t>
            </a:r>
          </a:p>
        </p:txBody>
      </p:sp>
      <p:sp>
        <p:nvSpPr>
          <p:cNvPr id="479237" name="Date Placeholder 4"/>
          <p:cNvSpPr>
            <a:spLocks noGrp="1"/>
          </p:cNvSpPr>
          <p:nvPr>
            <p:ph type="dt" sz="quarter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21D04A98-DD2D-46D1-806C-4968AACDC1C6}" type="datetime1">
              <a:rPr lang="en-US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1/6/2012</a:t>
            </a:fld>
            <a:endParaRPr lang="en-US" smtClean="0"/>
          </a:p>
        </p:txBody>
      </p:sp>
      <p:sp>
        <p:nvSpPr>
          <p:cNvPr id="479238" name="Footer Placeholder 5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NJ Training TY 2008</a:t>
            </a:r>
          </a:p>
        </p:txBody>
      </p:sp>
      <p:sp>
        <p:nvSpPr>
          <p:cNvPr id="479239" name="Slide Number Placeholder 6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D8F3EA70-6721-4FAE-8AB0-AFBD27E38330}" type="slidenum">
              <a:rPr lang="en-US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18</a:t>
            </a:fld>
            <a:endParaRPr lang="en-US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025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8025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480260" name="Header Placeholder 3"/>
          <p:cNvSpPr>
            <a:spLocks noGrp="1"/>
          </p:cNvSpPr>
          <p:nvPr>
            <p:ph type="hdr" sz="quarter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Notes/Handouts</a:t>
            </a:r>
          </a:p>
        </p:txBody>
      </p:sp>
      <p:sp>
        <p:nvSpPr>
          <p:cNvPr id="480261" name="Date Placeholder 4"/>
          <p:cNvSpPr>
            <a:spLocks noGrp="1"/>
          </p:cNvSpPr>
          <p:nvPr>
            <p:ph type="dt" sz="quarter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A0606F66-FC5F-471E-909C-6E275E2F1E7B}" type="datetime1">
              <a:rPr lang="en-US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1/6/2012</a:t>
            </a:fld>
            <a:endParaRPr lang="en-US" smtClean="0"/>
          </a:p>
        </p:txBody>
      </p:sp>
      <p:sp>
        <p:nvSpPr>
          <p:cNvPr id="480262" name="Footer Placeholder 5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NJ Training TY 2008</a:t>
            </a:r>
          </a:p>
        </p:txBody>
      </p:sp>
      <p:sp>
        <p:nvSpPr>
          <p:cNvPr id="480263" name="Slide Number Placeholder 6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91FCF9F8-3D50-47DB-96EC-A264E11FCF4A}" type="slidenum">
              <a:rPr lang="en-US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19</a:t>
            </a:fld>
            <a:endParaRPr lang="en-US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8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8128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481284" name="Header Placeholder 3"/>
          <p:cNvSpPr>
            <a:spLocks noGrp="1"/>
          </p:cNvSpPr>
          <p:nvPr>
            <p:ph type="hdr" sz="quarter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Notes/Handouts</a:t>
            </a:r>
          </a:p>
        </p:txBody>
      </p:sp>
      <p:sp>
        <p:nvSpPr>
          <p:cNvPr id="481285" name="Date Placeholder 4"/>
          <p:cNvSpPr>
            <a:spLocks noGrp="1"/>
          </p:cNvSpPr>
          <p:nvPr>
            <p:ph type="dt" sz="quarter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02DA279D-BA9C-4310-BFA3-56E462DDD8B4}" type="datetime1">
              <a:rPr lang="en-US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1/6/2012</a:t>
            </a:fld>
            <a:endParaRPr lang="en-US" smtClean="0"/>
          </a:p>
        </p:txBody>
      </p:sp>
      <p:sp>
        <p:nvSpPr>
          <p:cNvPr id="481286" name="Footer Placeholder 5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NJ Training TY 2008</a:t>
            </a:r>
          </a:p>
        </p:txBody>
      </p:sp>
      <p:sp>
        <p:nvSpPr>
          <p:cNvPr id="481287" name="Slide Number Placeholder 6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0C60D65E-D6D5-459D-97A1-ED4644A15874}" type="slidenum">
              <a:rPr lang="en-US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20</a:t>
            </a:fld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8763000" cy="5943600"/>
            <a:chOff x="0" y="0"/>
            <a:chExt cx="5520" cy="3744"/>
          </a:xfrm>
        </p:grpSpPr>
        <p:sp>
          <p:nvSpPr>
            <p:cNvPr id="5" name="Rectangle 3"/>
            <p:cNvSpPr>
              <a:spLocks noChangeArrowheads="1"/>
            </p:cNvSpPr>
            <p:nvPr/>
          </p:nvSpPr>
          <p:spPr bwMode="auto">
            <a:xfrm>
              <a:off x="0" y="0"/>
              <a:ext cx="1104" cy="3072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 sz="2400">
                <a:latin typeface="Calibri" pitchFamily="34" charset="0"/>
                <a:ea typeface="ＭＳ Ｐゴシック" pitchFamily="-65" charset="-128"/>
              </a:endParaRPr>
            </a:p>
          </p:txBody>
        </p:sp>
        <p:grpSp>
          <p:nvGrpSpPr>
            <p:cNvPr id="6" name="Group 4"/>
            <p:cNvGrpSpPr>
              <a:grpSpLocks/>
            </p:cNvGrpSpPr>
            <p:nvPr/>
          </p:nvGrpSpPr>
          <p:grpSpPr bwMode="auto">
            <a:xfrm>
              <a:off x="0" y="2208"/>
              <a:ext cx="5520" cy="1536"/>
              <a:chOff x="0" y="2208"/>
              <a:chExt cx="5520" cy="1536"/>
            </a:xfrm>
          </p:grpSpPr>
          <p:sp>
            <p:nvSpPr>
              <p:cNvPr id="10" name="Rectangle 5"/>
              <p:cNvSpPr>
                <a:spLocks noChangeArrowheads="1"/>
              </p:cNvSpPr>
              <p:nvPr/>
            </p:nvSpPr>
            <p:spPr bwMode="ltGray">
              <a:xfrm>
                <a:off x="624" y="2208"/>
                <a:ext cx="4896" cy="1536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>
                  <a:defRPr/>
                </a:pPr>
                <a:endParaRPr lang="en-US" sz="2400">
                  <a:latin typeface="Calibri" pitchFamily="34" charset="0"/>
                  <a:ea typeface="ＭＳ Ｐゴシック" pitchFamily="-65" charset="-128"/>
                </a:endParaRPr>
              </a:p>
            </p:txBody>
          </p:sp>
          <p:sp>
            <p:nvSpPr>
              <p:cNvPr id="11" name="Rectangle 6"/>
              <p:cNvSpPr>
                <a:spLocks noChangeArrowheads="1"/>
              </p:cNvSpPr>
              <p:nvPr/>
            </p:nvSpPr>
            <p:spPr bwMode="white">
              <a:xfrm>
                <a:off x="654" y="2352"/>
                <a:ext cx="4818" cy="1347"/>
              </a:xfrm>
              <a:prstGeom prst="rect">
                <a:avLst/>
              </a:pr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>
                  <a:defRPr/>
                </a:pPr>
                <a:endParaRPr lang="en-US" sz="2400">
                  <a:latin typeface="Calibri" pitchFamily="34" charset="0"/>
                  <a:ea typeface="ＭＳ Ｐゴシック" pitchFamily="-65" charset="-128"/>
                </a:endParaRPr>
              </a:p>
            </p:txBody>
          </p:sp>
          <p:sp>
            <p:nvSpPr>
              <p:cNvPr id="12" name="Line 7"/>
              <p:cNvSpPr>
                <a:spLocks noChangeShapeType="1"/>
              </p:cNvSpPr>
              <p:nvPr/>
            </p:nvSpPr>
            <p:spPr bwMode="auto">
              <a:xfrm>
                <a:off x="0" y="3072"/>
                <a:ext cx="624" cy="0"/>
              </a:xfrm>
              <a:prstGeom prst="line">
                <a:avLst/>
              </a:prstGeom>
              <a:noFill/>
              <a:ln w="50800">
                <a:solidFill>
                  <a:schemeClr val="bg2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eaLnBrk="0" hangingPunct="0">
                  <a:defRPr/>
                </a:pPr>
                <a:endParaRPr lang="en-US">
                  <a:ea typeface="+mn-ea"/>
                </a:endParaRPr>
              </a:p>
            </p:txBody>
          </p:sp>
        </p:grpSp>
        <p:grpSp>
          <p:nvGrpSpPr>
            <p:cNvPr id="7" name="Group 8"/>
            <p:cNvGrpSpPr>
              <a:grpSpLocks/>
            </p:cNvGrpSpPr>
            <p:nvPr/>
          </p:nvGrpSpPr>
          <p:grpSpPr bwMode="auto">
            <a:xfrm>
              <a:off x="400" y="336"/>
              <a:ext cx="5088" cy="192"/>
              <a:chOff x="400" y="336"/>
              <a:chExt cx="5088" cy="192"/>
            </a:xfrm>
          </p:grpSpPr>
          <p:sp>
            <p:nvSpPr>
              <p:cNvPr id="8" name="Rectangle 9"/>
              <p:cNvSpPr>
                <a:spLocks noChangeArrowheads="1"/>
              </p:cNvSpPr>
              <p:nvPr/>
            </p:nvSpPr>
            <p:spPr bwMode="auto">
              <a:xfrm>
                <a:off x="3952" y="336"/>
                <a:ext cx="1536" cy="192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>
                  <a:defRPr/>
                </a:pPr>
                <a:endParaRPr lang="en-US" sz="2400">
                  <a:latin typeface="Calibri" pitchFamily="34" charset="0"/>
                  <a:ea typeface="ＭＳ Ｐゴシック" pitchFamily="-65" charset="-128"/>
                </a:endParaRPr>
              </a:p>
            </p:txBody>
          </p:sp>
          <p:sp>
            <p:nvSpPr>
              <p:cNvPr id="9" name="Line 10"/>
              <p:cNvSpPr>
                <a:spLocks noChangeShapeType="1"/>
              </p:cNvSpPr>
              <p:nvPr/>
            </p:nvSpPr>
            <p:spPr bwMode="auto">
              <a:xfrm>
                <a:off x="400" y="432"/>
                <a:ext cx="5088" cy="0"/>
              </a:xfrm>
              <a:prstGeom prst="line">
                <a:avLst/>
              </a:prstGeom>
              <a:noFill/>
              <a:ln w="44450">
                <a:solidFill>
                  <a:schemeClr val="bg2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eaLnBrk="0" hangingPunct="0">
                  <a:defRPr/>
                </a:pPr>
                <a:endParaRPr lang="en-US">
                  <a:ea typeface="+mn-ea"/>
                </a:endParaRPr>
              </a:p>
            </p:txBody>
          </p:sp>
        </p:grpSp>
      </p:grpSp>
      <p:sp>
        <p:nvSpPr>
          <p:cNvPr id="1122315" name="Rectangle 7"/>
          <p:cNvSpPr>
            <a:spLocks noGrp="1" noChangeArrowheads="1"/>
          </p:cNvSpPr>
          <p:nvPr>
            <p:ph type="ctrTitle"/>
          </p:nvPr>
        </p:nvSpPr>
        <p:spPr>
          <a:xfrm>
            <a:off x="9906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122316" name="Rectangle 8"/>
          <p:cNvSpPr>
            <a:spLocks noGrp="1" noChangeArrowheads="1"/>
          </p:cNvSpPr>
          <p:nvPr>
            <p:ph type="subTitle" idx="1"/>
          </p:nvPr>
        </p:nvSpPr>
        <p:spPr>
          <a:xfrm>
            <a:off x="1143000" y="3810000"/>
            <a:ext cx="7467600" cy="1981200"/>
          </a:xfrm>
        </p:spPr>
        <p:txBody>
          <a:bodyPr/>
          <a:lstStyle>
            <a:lvl1pPr marL="0" indent="0" algn="ctr">
              <a:buFont typeface="Wingdings" charset="2"/>
              <a:buNone/>
              <a:defRPr/>
            </a:lvl1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13" name="Rectangle 9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400800"/>
            <a:ext cx="2133600" cy="320675"/>
          </a:xfrm>
        </p:spPr>
        <p:txBody>
          <a:bodyPr/>
          <a:lstStyle>
            <a:lvl1pPr>
              <a:defRPr/>
            </a:lvl1pPr>
          </a:lstStyle>
          <a:p>
            <a:fld id="{6507F9E6-ABFC-42F2-A86A-E278F9AFE0DB}" type="datetimeFigureOut">
              <a:rPr lang="en-US" smtClean="0"/>
              <a:t>1/6/2012</a:t>
            </a:fld>
            <a:endParaRPr lang="en-US"/>
          </a:p>
        </p:txBody>
      </p:sp>
      <p:sp>
        <p:nvSpPr>
          <p:cNvPr id="14" name="Rectangle 10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400800"/>
            <a:ext cx="2895600" cy="320675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15" name="Rectangle 11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400800"/>
            <a:ext cx="2133600" cy="320675"/>
          </a:xfrm>
        </p:spPr>
        <p:txBody>
          <a:bodyPr/>
          <a:lstStyle>
            <a:lvl1pPr>
              <a:defRPr/>
            </a:lvl1pPr>
          </a:lstStyle>
          <a:p>
            <a:fld id="{4EF996F0-DEC9-4936-A552-3E0B5B95F4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17177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507F9E6-ABFC-42F2-A86A-E278F9AFE0DB}" type="datetimeFigureOut">
              <a:rPr lang="en-US" smtClean="0"/>
              <a:t>1/6/2012</a:t>
            </a:fld>
            <a:endParaRPr lang="en-US"/>
          </a:p>
        </p:txBody>
      </p:sp>
      <p:sp>
        <p:nvSpPr>
          <p:cNvPr id="5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EF996F0-DEC9-4936-A552-3E0B5B95F4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2563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43700" y="277813"/>
            <a:ext cx="1943100" cy="6046787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277813"/>
            <a:ext cx="5676900" cy="604678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507F9E6-ABFC-42F2-A86A-E278F9AFE0DB}" type="datetimeFigureOut">
              <a:rPr lang="en-US" smtClean="0"/>
              <a:t>1/6/2012</a:t>
            </a:fld>
            <a:endParaRPr lang="en-US"/>
          </a:p>
        </p:txBody>
      </p:sp>
      <p:sp>
        <p:nvSpPr>
          <p:cNvPr id="5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EF996F0-DEC9-4936-A552-3E0B5B95F4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150530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OverObj" preserve="1">
  <p:cSld name="Title and Tex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7813"/>
            <a:ext cx="777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914400" y="1600200"/>
            <a:ext cx="7772400" cy="2286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14400" y="4038600"/>
            <a:ext cx="7772400" cy="2286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507F9E6-ABFC-42F2-A86A-E278F9AFE0DB}" type="datetimeFigureOut">
              <a:rPr lang="en-US" smtClean="0"/>
              <a:t>1/6/2012</a:t>
            </a:fld>
            <a:endParaRPr lang="en-US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EF996F0-DEC9-4936-A552-3E0B5B95F4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249571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7813"/>
            <a:ext cx="777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914400" y="1600200"/>
            <a:ext cx="7772400" cy="4724400"/>
          </a:xfrm>
        </p:spPr>
        <p:txBody>
          <a:bodyPr>
            <a:normAutofit/>
          </a:bodyPr>
          <a:lstStyle/>
          <a:p>
            <a:pPr lvl="0"/>
            <a:r>
              <a:rPr lang="en-US" noProof="0" smtClean="0"/>
              <a:t>Click icon to add table</a:t>
            </a:r>
            <a:endParaRPr lang="en-US" noProof="0" smtClean="0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507F9E6-ABFC-42F2-A86A-E278F9AFE0DB}" type="datetimeFigureOut">
              <a:rPr lang="en-US" smtClean="0"/>
              <a:t>1/6/2012</a:t>
            </a:fld>
            <a:endParaRPr lang="en-US"/>
          </a:p>
        </p:txBody>
      </p:sp>
      <p:sp>
        <p:nvSpPr>
          <p:cNvPr id="5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EF996F0-DEC9-4936-A552-3E0B5B95F4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35605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507F9E6-ABFC-42F2-A86A-E278F9AFE0DB}" type="datetimeFigureOut">
              <a:rPr lang="en-US" smtClean="0"/>
              <a:t>1/6/2012</a:t>
            </a:fld>
            <a:endParaRPr lang="en-US"/>
          </a:p>
        </p:txBody>
      </p:sp>
      <p:sp>
        <p:nvSpPr>
          <p:cNvPr id="5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EF996F0-DEC9-4936-A552-3E0B5B95F4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78415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507F9E6-ABFC-42F2-A86A-E278F9AFE0DB}" type="datetimeFigureOut">
              <a:rPr lang="en-US" smtClean="0"/>
              <a:t>1/6/2012</a:t>
            </a:fld>
            <a:endParaRPr lang="en-US"/>
          </a:p>
        </p:txBody>
      </p:sp>
      <p:sp>
        <p:nvSpPr>
          <p:cNvPr id="5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EF996F0-DEC9-4936-A552-3E0B5B95F4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98388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4400" y="1600200"/>
            <a:ext cx="3810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76800" y="1600200"/>
            <a:ext cx="3810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507F9E6-ABFC-42F2-A86A-E278F9AFE0DB}" type="datetimeFigureOut">
              <a:rPr lang="en-US" smtClean="0"/>
              <a:t>1/6/2012</a:t>
            </a:fld>
            <a:endParaRPr lang="en-US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EF996F0-DEC9-4936-A552-3E0B5B95F4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84277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507F9E6-ABFC-42F2-A86A-E278F9AFE0DB}" type="datetimeFigureOut">
              <a:rPr lang="en-US" smtClean="0"/>
              <a:t>1/6/2012</a:t>
            </a:fld>
            <a:endParaRPr lang="en-US"/>
          </a:p>
        </p:txBody>
      </p:sp>
      <p:sp>
        <p:nvSpPr>
          <p:cNvPr id="8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EF996F0-DEC9-4936-A552-3E0B5B95F4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9163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507F9E6-ABFC-42F2-A86A-E278F9AFE0DB}" type="datetimeFigureOut">
              <a:rPr lang="en-US" smtClean="0"/>
              <a:t>1/6/2012</a:t>
            </a:fld>
            <a:endParaRPr lang="en-US"/>
          </a:p>
        </p:txBody>
      </p:sp>
      <p:sp>
        <p:nvSpPr>
          <p:cNvPr id="4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EF996F0-DEC9-4936-A552-3E0B5B95F4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89309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507F9E6-ABFC-42F2-A86A-E278F9AFE0DB}" type="datetimeFigureOut">
              <a:rPr lang="en-US" smtClean="0"/>
              <a:t>1/6/2012</a:t>
            </a:fld>
            <a:endParaRPr lang="en-US"/>
          </a:p>
        </p:txBody>
      </p:sp>
      <p:sp>
        <p:nvSpPr>
          <p:cNvPr id="3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EF996F0-DEC9-4936-A552-3E0B5B95F4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40737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507F9E6-ABFC-42F2-A86A-E278F9AFE0DB}" type="datetimeFigureOut">
              <a:rPr lang="en-US" smtClean="0"/>
              <a:t>1/6/2012</a:t>
            </a:fld>
            <a:endParaRPr lang="en-US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EF996F0-DEC9-4936-A552-3E0B5B95F4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77253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507F9E6-ABFC-42F2-A86A-E278F9AFE0DB}" type="datetimeFigureOut">
              <a:rPr lang="en-US" smtClean="0"/>
              <a:t>1/6/2012</a:t>
            </a:fld>
            <a:endParaRPr lang="en-US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EF996F0-DEC9-4936-A552-3E0B5B95F4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78921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>
            <a:grpSpLocks/>
          </p:cNvGrpSpPr>
          <p:nvPr/>
        </p:nvGrpSpPr>
        <p:grpSpPr bwMode="auto">
          <a:xfrm>
            <a:off x="0" y="0"/>
            <a:ext cx="8686800" cy="4876800"/>
            <a:chOff x="0" y="0"/>
            <a:chExt cx="5472" cy="3072"/>
          </a:xfrm>
        </p:grpSpPr>
        <p:sp>
          <p:nvSpPr>
            <p:cNvPr id="258051" name="Rectangle 3"/>
            <p:cNvSpPr>
              <a:spLocks noChangeArrowheads="1"/>
            </p:cNvSpPr>
            <p:nvPr/>
          </p:nvSpPr>
          <p:spPr bwMode="auto">
            <a:xfrm>
              <a:off x="0" y="0"/>
              <a:ext cx="384" cy="3072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 sz="2400">
                <a:latin typeface="Calibri" pitchFamily="34" charset="0"/>
                <a:ea typeface="ＭＳ Ｐゴシック" pitchFamily="-65" charset="-128"/>
              </a:endParaRPr>
            </a:p>
          </p:txBody>
        </p:sp>
        <p:grpSp>
          <p:nvGrpSpPr>
            <p:cNvPr id="1034" name="Group 4"/>
            <p:cNvGrpSpPr>
              <a:grpSpLocks/>
            </p:cNvGrpSpPr>
            <p:nvPr/>
          </p:nvGrpSpPr>
          <p:grpSpPr bwMode="auto">
            <a:xfrm>
              <a:off x="240" y="893"/>
              <a:ext cx="5232" cy="115"/>
              <a:chOff x="240" y="893"/>
              <a:chExt cx="5232" cy="115"/>
            </a:xfrm>
          </p:grpSpPr>
          <p:sp>
            <p:nvSpPr>
              <p:cNvPr id="258053" name="Rectangle 5"/>
              <p:cNvSpPr>
                <a:spLocks noChangeArrowheads="1"/>
              </p:cNvSpPr>
              <p:nvPr/>
            </p:nvSpPr>
            <p:spPr bwMode="auto">
              <a:xfrm>
                <a:off x="4320" y="893"/>
                <a:ext cx="1152" cy="115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>
                  <a:defRPr/>
                </a:pPr>
                <a:endParaRPr lang="en-US" sz="2400">
                  <a:latin typeface="Calibri" pitchFamily="34" charset="0"/>
                  <a:ea typeface="ＭＳ Ｐゴシック" pitchFamily="-65" charset="-128"/>
                </a:endParaRPr>
              </a:p>
            </p:txBody>
          </p:sp>
          <p:sp>
            <p:nvSpPr>
              <p:cNvPr id="258054" name="Line 6"/>
              <p:cNvSpPr>
                <a:spLocks noChangeShapeType="1"/>
              </p:cNvSpPr>
              <p:nvPr/>
            </p:nvSpPr>
            <p:spPr bwMode="auto">
              <a:xfrm>
                <a:off x="240" y="941"/>
                <a:ext cx="5232" cy="0"/>
              </a:xfrm>
              <a:prstGeom prst="line">
                <a:avLst/>
              </a:prstGeom>
              <a:noFill/>
              <a:ln w="19050">
                <a:solidFill>
                  <a:schemeClr val="bg2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eaLnBrk="0" hangingPunct="0">
                  <a:defRPr/>
                </a:pPr>
                <a:endParaRPr lang="en-US">
                  <a:ea typeface="+mn-ea"/>
                </a:endParaRPr>
              </a:p>
            </p:txBody>
          </p:sp>
        </p:grpSp>
      </p:grpSp>
      <p:sp>
        <p:nvSpPr>
          <p:cNvPr id="1027" name="Rectangle 7"/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277813"/>
            <a:ext cx="7772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en-US" smtClean="0"/>
          </a:p>
        </p:txBody>
      </p:sp>
      <p:sp>
        <p:nvSpPr>
          <p:cNvPr id="1028" name="Rectangle 8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1600200"/>
            <a:ext cx="7772400" cy="472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smtClean="0"/>
          </a:p>
        </p:txBody>
      </p:sp>
      <p:sp>
        <p:nvSpPr>
          <p:cNvPr id="258057" name="Rectangle 9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914400" y="6403975"/>
            <a:ext cx="19812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000">
                <a:latin typeface="Calibri" pitchFamily="34" charset="0"/>
                <a:ea typeface="ＭＳ Ｐゴシック" pitchFamily="-65" charset="-128"/>
              </a:defRPr>
            </a:lvl1pPr>
          </a:lstStyle>
          <a:p>
            <a:fld id="{6507F9E6-ABFC-42F2-A86A-E278F9AFE0DB}" type="datetimeFigureOut">
              <a:rPr lang="en-US" smtClean="0"/>
              <a:t>1/6/2012</a:t>
            </a:fld>
            <a:endParaRPr lang="en-US"/>
          </a:p>
        </p:txBody>
      </p:sp>
      <p:sp>
        <p:nvSpPr>
          <p:cNvPr id="258058" name="Rectangle 10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352800" y="6400800"/>
            <a:ext cx="2971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000">
                <a:latin typeface="Calibri" pitchFamily="34" charset="0"/>
                <a:ea typeface="ＭＳ Ｐゴシック" pitchFamily="-65" charset="-128"/>
              </a:defRPr>
            </a:lvl1pPr>
          </a:lstStyle>
          <a:p>
            <a:endParaRPr lang="en-US"/>
          </a:p>
        </p:txBody>
      </p:sp>
      <p:sp>
        <p:nvSpPr>
          <p:cNvPr id="258059" name="Rectangle 11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81800" y="6400800"/>
            <a:ext cx="19050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000">
                <a:latin typeface="Calibri" pitchFamily="34" charset="0"/>
                <a:ea typeface="ＭＳ Ｐゴシック" pitchFamily="-65" charset="-128"/>
              </a:defRPr>
            </a:lvl1pPr>
          </a:lstStyle>
          <a:p>
            <a:fld id="{4EF996F0-DEC9-4936-A552-3E0B5B95F4EC}" type="slidenum">
              <a:rPr lang="en-US" smtClean="0"/>
              <a:t>‹#›</a:t>
            </a:fld>
            <a:endParaRPr lang="en-US"/>
          </a:p>
        </p:txBody>
      </p:sp>
      <p:sp>
        <p:nvSpPr>
          <p:cNvPr id="258060" name="Line 12"/>
          <p:cNvSpPr>
            <a:spLocks noChangeShapeType="1"/>
          </p:cNvSpPr>
          <p:nvPr/>
        </p:nvSpPr>
        <p:spPr bwMode="auto">
          <a:xfrm>
            <a:off x="0" y="4876800"/>
            <a:ext cx="609600" cy="0"/>
          </a:xfrm>
          <a:prstGeom prst="line">
            <a:avLst/>
          </a:prstGeom>
          <a:noFill/>
          <a:ln w="44450">
            <a:solidFill>
              <a:schemeClr val="bg2"/>
            </a:solidFill>
            <a:round/>
            <a:headEnd/>
            <a:tailEnd/>
          </a:ln>
          <a:effectLst/>
        </p:spPr>
        <p:txBody>
          <a:bodyPr/>
          <a:lstStyle/>
          <a:p>
            <a:pPr eaLnBrk="0" hangingPunct="0">
              <a:defRPr/>
            </a:pPr>
            <a:endParaRPr lang="en-US">
              <a:ea typeface="+mn-ea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</p:sldLayoutIdLst>
  <p:timing>
    <p:tnLst>
      <p:par>
        <p:cTn id="1" dur="indefinite" restart="never" nodeType="tmRoot"/>
      </p:par>
    </p:tnLst>
  </p:timing>
  <p:txStyles>
    <p:titleStyle>
      <a:lvl1pPr algn="l" rtl="0" eaLnBrk="1" fontAlgn="base" hangingPunct="1">
        <a:spcBef>
          <a:spcPct val="0"/>
        </a:spcBef>
        <a:spcAft>
          <a:spcPct val="0"/>
        </a:spcAft>
        <a:defRPr sz="42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200" b="1">
          <a:solidFill>
            <a:schemeClr val="tx2"/>
          </a:solidFill>
          <a:latin typeface="Calibri" charset="0"/>
          <a:ea typeface="ＭＳ Ｐゴシック" charset="-128"/>
          <a:cs typeface="ＭＳ Ｐゴシック" charset="-128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200" b="1">
          <a:solidFill>
            <a:schemeClr val="tx2"/>
          </a:solidFill>
          <a:latin typeface="Calibri" charset="0"/>
          <a:ea typeface="ＭＳ Ｐゴシック" charset="-128"/>
          <a:cs typeface="ＭＳ Ｐゴシック" charset="-128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200" b="1">
          <a:solidFill>
            <a:schemeClr val="tx2"/>
          </a:solidFill>
          <a:latin typeface="Calibri" charset="0"/>
          <a:ea typeface="ＭＳ Ｐゴシック" charset="-128"/>
          <a:cs typeface="ＭＳ Ｐゴシック" charset="-128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200" b="1">
          <a:solidFill>
            <a:schemeClr val="tx2"/>
          </a:solidFill>
          <a:latin typeface="Calibri" charset="0"/>
          <a:ea typeface="ＭＳ Ｐゴシック" charset="-128"/>
          <a:cs typeface="ＭＳ Ｐゴシック" charset="-128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200" b="1">
          <a:solidFill>
            <a:schemeClr val="tx2"/>
          </a:solidFill>
          <a:latin typeface="Calibri" charset="0"/>
          <a:ea typeface="ＭＳ Ｐゴシック" charset="-128"/>
          <a:cs typeface="ＭＳ Ｐゴシック" charset="-128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200" b="1">
          <a:solidFill>
            <a:schemeClr val="tx2"/>
          </a:solidFill>
          <a:latin typeface="Calibri" charset="0"/>
          <a:ea typeface="ＭＳ Ｐゴシック" charset="-128"/>
          <a:cs typeface="ＭＳ Ｐゴシック" charset="-128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200" b="1">
          <a:solidFill>
            <a:schemeClr val="tx2"/>
          </a:solidFill>
          <a:latin typeface="Calibri" charset="0"/>
          <a:ea typeface="ＭＳ Ｐゴシック" charset="-128"/>
          <a:cs typeface="ＭＳ Ｐゴシック" charset="-128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200" b="1">
          <a:solidFill>
            <a:schemeClr val="tx2"/>
          </a:solidFill>
          <a:latin typeface="Calibri" charset="0"/>
          <a:ea typeface="ＭＳ Ｐゴシック" charset="-128"/>
          <a:cs typeface="ＭＳ Ｐゴシック" charset="-128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90000"/>
        <a:buFont typeface="Wingdings" pitchFamily="2" charset="2"/>
        <a:buChar char="n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n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5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Font typeface="Wingdings" charset="2"/>
        <a:buChar char="§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Font typeface="Wingdings" charset="2"/>
        <a:buChar char="§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Font typeface="Wingdings" charset="2"/>
        <a:buChar char="§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Font typeface="Wingdings" charset="2"/>
        <a:buChar char="§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audio" Target="../media/audio1.wav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0.wav"/><Relationship Id="rId4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1.wav"/><Relationship Id="rId4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2.wav"/><Relationship Id="rId4" Type="http://schemas.openxmlformats.org/officeDocument/2006/relationships/image" Target="../media/image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3.wav"/><Relationship Id="rId4" Type="http://schemas.openxmlformats.org/officeDocument/2006/relationships/image" Target="../media/image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4.wav"/><Relationship Id="rId4" Type="http://schemas.openxmlformats.org/officeDocument/2006/relationships/image" Target="../media/image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5.wav"/><Relationship Id="rId4" Type="http://schemas.openxmlformats.org/officeDocument/2006/relationships/image" Target="../media/image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6.wav"/><Relationship Id="rId4" Type="http://schemas.openxmlformats.org/officeDocument/2006/relationships/image" Target="../media/image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7.wav"/><Relationship Id="rId4" Type="http://schemas.openxmlformats.org/officeDocument/2006/relationships/image" Target="../media/image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8.wav"/><Relationship Id="rId4" Type="http://schemas.openxmlformats.org/officeDocument/2006/relationships/image" Target="../media/image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9.wav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2.wav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20.wav"/><Relationship Id="rId4" Type="http://schemas.openxmlformats.org/officeDocument/2006/relationships/image" Target="../media/image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21.wav"/><Relationship Id="rId4" Type="http://schemas.openxmlformats.org/officeDocument/2006/relationships/image" Target="../media/image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22.wav"/><Relationship Id="rId4" Type="http://schemas.openxmlformats.org/officeDocument/2006/relationships/image" Target="../media/image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23.wav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3.wav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4.wav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5.wav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6.wav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7.wav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8.wav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9.wav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Getting Started</a:t>
            </a:r>
            <a:br>
              <a:rPr lang="en-US" smtClean="0"/>
            </a:br>
            <a:r>
              <a:rPr lang="en-US" smtClean="0"/>
              <a:t> Screening and Interviewing</a:t>
            </a:r>
          </a:p>
        </p:txBody>
      </p:sp>
      <p:sp>
        <p:nvSpPr>
          <p:cNvPr id="19459" name="Subtitle 1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eaLnBrk="1" hangingPunct="1">
              <a:buFont typeface="Wingdings" pitchFamily="2" charset="2"/>
              <a:buNone/>
            </a:pPr>
            <a:endParaRPr lang="en-US" smtClean="0"/>
          </a:p>
        </p:txBody>
      </p:sp>
      <p:sp>
        <p:nvSpPr>
          <p:cNvPr id="19460" name="Text Box 5"/>
          <p:cNvSpPr txBox="1">
            <a:spLocks noChangeArrowheads="1"/>
          </p:cNvSpPr>
          <p:nvPr/>
        </p:nvSpPr>
        <p:spPr bwMode="auto">
          <a:xfrm>
            <a:off x="2971800" y="152400"/>
            <a:ext cx="58674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algn="r"/>
            <a:r>
              <a:rPr lang="en-US" sz="1400" dirty="0"/>
              <a:t>4491-02 Screening and Interviewing v11.0 </a:t>
            </a:r>
            <a:r>
              <a:rPr lang="en-US" sz="1400" dirty="0" smtClean="0"/>
              <a:t>VO.pptx</a:t>
            </a:r>
            <a:endParaRPr lang="en-US" sz="1400" dirty="0"/>
          </a:p>
        </p:txBody>
      </p:sp>
      <p:sp>
        <p:nvSpPr>
          <p:cNvPr id="19461" name="Date Placeholder 6"/>
          <p:cNvSpPr>
            <a:spLocks noGrp="1"/>
          </p:cNvSpPr>
          <p:nvPr>
            <p:ph type="dt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12/29/2011</a:t>
            </a:r>
            <a:endParaRPr lang="en-US"/>
          </a:p>
        </p:txBody>
      </p:sp>
      <p:sp>
        <p:nvSpPr>
          <p:cNvPr id="19462" name="Slide Number Placeholder 7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87A99A19-1DF8-419C-89CA-5EF3E55161DD}" type="slidenum">
              <a:rPr lang="en-US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1</a:t>
            </a:fld>
            <a:endParaRPr lang="en-US" smtClean="0"/>
          </a:p>
        </p:txBody>
      </p:sp>
      <p:sp>
        <p:nvSpPr>
          <p:cNvPr id="19463" name="Footer Placeholder 8"/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Tax Law Training (NJ) TY2011 v11.0</a:t>
            </a:r>
            <a:endParaRPr lang="en-US"/>
          </a:p>
        </p:txBody>
      </p:sp>
      <p:pic>
        <p:nvPicPr>
          <p:cNvPr id="9" name="~PP1776.WAV">
            <a:hlinkClick r:id="" action="ppaction://media"/>
          </p:cNvPr>
          <p:cNvPicPr>
            <a:picLocks noRot="1" noChangeAspect="1"/>
          </p:cNvPicPr>
          <p:nvPr>
            <a:wavAudioFile r:embed="rId1" name="~PP1057.WAV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96325" y="6410325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52512571"/>
      </p:ext>
    </p:extLst>
  </p:cSld>
  <p:clrMapOvr>
    <a:masterClrMapping/>
  </p:clrMapOvr>
  <p:transition advTm="13781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Additional comments</a:t>
            </a:r>
          </a:p>
        </p:txBody>
      </p:sp>
      <p:sp>
        <p:nvSpPr>
          <p:cNvPr id="2867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en-US" smtClean="0"/>
          </a:p>
        </p:txBody>
      </p:sp>
      <p:pic>
        <p:nvPicPr>
          <p:cNvPr id="2867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1600200"/>
            <a:ext cx="7315200" cy="4757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~PP5839.WAV">
            <a:hlinkClick r:id="" action="ppaction://media"/>
          </p:cNvPr>
          <p:cNvPicPr>
            <a:picLocks noRot="1" noChangeAspect="1"/>
          </p:cNvPicPr>
          <p:nvPr>
            <a:wavAudioFile r:embed="rId1" name="~PP571.WAV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96325" y="6410325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678" name="Date Placeholder 1"/>
          <p:cNvSpPr>
            <a:spLocks noGrp="1"/>
          </p:cNvSpPr>
          <p:nvPr>
            <p:ph type="dt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12/29/2011</a:t>
            </a:r>
            <a:endParaRPr lang="en-US"/>
          </a:p>
        </p:txBody>
      </p:sp>
      <p:sp>
        <p:nvSpPr>
          <p:cNvPr id="28679" name="Footer Placeholder 2"/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Tax Law Training (NJ) TY2011 v11.0</a:t>
            </a:r>
            <a:endParaRPr lang="en-US"/>
          </a:p>
        </p:txBody>
      </p:sp>
      <p:sp>
        <p:nvSpPr>
          <p:cNvPr id="28680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632670A4-B53D-4006-8C37-048B06F29571}" type="slidenum">
              <a:rPr lang="en-US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10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712441078"/>
      </p:ext>
    </p:extLst>
  </p:cSld>
  <p:clrMapOvr>
    <a:masterClrMapping/>
  </p:clrMapOvr>
  <p:transition advTm="1716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Section B. Dependent Questions</a:t>
            </a:r>
          </a:p>
        </p:txBody>
      </p:sp>
      <p:sp>
        <p:nvSpPr>
          <p:cNvPr id="2969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en-US" smtClean="0"/>
          </a:p>
        </p:txBody>
      </p:sp>
      <p:pic>
        <p:nvPicPr>
          <p:cNvPr id="2970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0000"/>
          <a:stretch>
            <a:fillRect/>
          </a:stretch>
        </p:blipFill>
        <p:spPr bwMode="auto">
          <a:xfrm>
            <a:off x="990600" y="1905000"/>
            <a:ext cx="3657600" cy="3249613"/>
          </a:xfrm>
          <a:prstGeom prst="rect">
            <a:avLst/>
          </a:prstGeom>
          <a:noFill/>
          <a:ln w="9525" algn="ctr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701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000"/>
          <a:stretch>
            <a:fillRect/>
          </a:stretch>
        </p:blipFill>
        <p:spPr bwMode="auto">
          <a:xfrm>
            <a:off x="4876800" y="2819400"/>
            <a:ext cx="3657600" cy="3249613"/>
          </a:xfrm>
          <a:prstGeom prst="rect">
            <a:avLst/>
          </a:prstGeom>
          <a:noFill/>
          <a:ln w="9525" algn="ctr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~PP3839.WAV">
            <a:hlinkClick r:id="" action="ppaction://media"/>
          </p:cNvPr>
          <p:cNvPicPr>
            <a:picLocks noRot="1" noChangeAspect="1"/>
          </p:cNvPicPr>
          <p:nvPr>
            <a:wavAudioFile r:embed="rId1" name="~PP3285.WAV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96325" y="6410325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703" name="Date Placeholder 1"/>
          <p:cNvSpPr>
            <a:spLocks noGrp="1"/>
          </p:cNvSpPr>
          <p:nvPr>
            <p:ph type="dt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12/29/2011</a:t>
            </a:r>
            <a:endParaRPr lang="en-US"/>
          </a:p>
        </p:txBody>
      </p:sp>
      <p:sp>
        <p:nvSpPr>
          <p:cNvPr id="29704" name="Footer Placeholder 2"/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Tax Law Training (NJ) TY2011 v11.0</a:t>
            </a:r>
            <a:endParaRPr lang="en-US"/>
          </a:p>
        </p:txBody>
      </p:sp>
      <p:sp>
        <p:nvSpPr>
          <p:cNvPr id="29705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61B25174-A715-4812-9F9C-E86ADF0DEF33}" type="slidenum">
              <a:rPr lang="en-US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11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534416783"/>
      </p:ext>
    </p:extLst>
  </p:cSld>
  <p:clrMapOvr>
    <a:masterClrMapping/>
  </p:clrMapOvr>
  <p:transition advTm="34391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Section C. Quality Reviewer</a:t>
            </a:r>
          </a:p>
        </p:txBody>
      </p:sp>
      <p:sp>
        <p:nvSpPr>
          <p:cNvPr id="3072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en-US" smtClean="0"/>
          </a:p>
        </p:txBody>
      </p:sp>
      <p:pic>
        <p:nvPicPr>
          <p:cNvPr id="3072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2287"/>
          <a:stretch>
            <a:fillRect/>
          </a:stretch>
        </p:blipFill>
        <p:spPr bwMode="auto">
          <a:xfrm>
            <a:off x="1295400" y="1600200"/>
            <a:ext cx="2743200" cy="4106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672"/>
          <a:stretch>
            <a:fillRect/>
          </a:stretch>
        </p:blipFill>
        <p:spPr bwMode="auto">
          <a:xfrm>
            <a:off x="5181600" y="1905000"/>
            <a:ext cx="2743200" cy="4418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~PP7854.WAV">
            <a:hlinkClick r:id="" action="ppaction://media"/>
          </p:cNvPr>
          <p:cNvPicPr>
            <a:picLocks noRot="1" noChangeAspect="1"/>
          </p:cNvPicPr>
          <p:nvPr>
            <a:wavAudioFile r:embed="rId1" name="~PP700.WAV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96325" y="6410325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27" name="Date Placeholder 1"/>
          <p:cNvSpPr>
            <a:spLocks noGrp="1"/>
          </p:cNvSpPr>
          <p:nvPr>
            <p:ph type="dt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12/29/2011</a:t>
            </a:r>
            <a:endParaRPr lang="en-US"/>
          </a:p>
        </p:txBody>
      </p:sp>
      <p:sp>
        <p:nvSpPr>
          <p:cNvPr id="30728" name="Footer Placeholder 2"/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Tax Law Training (NJ) TY2011 v11.0</a:t>
            </a:r>
            <a:endParaRPr lang="en-US"/>
          </a:p>
        </p:txBody>
      </p:sp>
      <p:sp>
        <p:nvSpPr>
          <p:cNvPr id="30729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4C8BC25E-1A07-45A4-95DD-9928A979B952}" type="slidenum">
              <a:rPr lang="en-US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12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443724220"/>
      </p:ext>
    </p:extLst>
  </p:cSld>
  <p:clrMapOvr>
    <a:masterClrMapping/>
  </p:clrMapOvr>
  <p:transition advTm="2376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Additional Tax Preparer Notes</a:t>
            </a:r>
          </a:p>
        </p:txBody>
      </p:sp>
      <p:sp>
        <p:nvSpPr>
          <p:cNvPr id="3174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en-US" smtClean="0"/>
          </a:p>
        </p:txBody>
      </p:sp>
      <p:pic>
        <p:nvPicPr>
          <p:cNvPr id="3174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1600200"/>
            <a:ext cx="7315200" cy="1571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~PP1854.WAV">
            <a:hlinkClick r:id="" action="ppaction://media"/>
          </p:cNvPr>
          <p:cNvPicPr>
            <a:picLocks noRot="1" noChangeAspect="1"/>
          </p:cNvPicPr>
          <p:nvPr>
            <a:wavAudioFile r:embed="rId1" name="~PP1158.WAV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96325" y="6410325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750" name="Date Placeholder 1"/>
          <p:cNvSpPr>
            <a:spLocks noGrp="1"/>
          </p:cNvSpPr>
          <p:nvPr>
            <p:ph type="dt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12/29/2011</a:t>
            </a:r>
            <a:endParaRPr lang="en-US"/>
          </a:p>
        </p:txBody>
      </p:sp>
      <p:sp>
        <p:nvSpPr>
          <p:cNvPr id="31751" name="Footer Placeholder 2"/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Tax Law Training (NJ) TY2011 v11.0</a:t>
            </a:r>
            <a:endParaRPr lang="en-US"/>
          </a:p>
        </p:txBody>
      </p:sp>
      <p:sp>
        <p:nvSpPr>
          <p:cNvPr id="31752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8D8EC63E-6438-4DF8-81DB-FD5C07E8CAFA}" type="slidenum">
              <a:rPr lang="en-US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13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102005725"/>
      </p:ext>
    </p:extLst>
  </p:cSld>
  <p:clrMapOvr>
    <a:masterClrMapping/>
  </p:clrMapOvr>
  <p:transition advTm="4177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First Steps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pPr eaLnBrk="1" hangingPunct="1">
              <a:lnSpc>
                <a:spcPct val="90000"/>
              </a:lnSpc>
              <a:defRPr/>
            </a:pPr>
            <a:r>
              <a:rPr lang="en-US" dirty="0" smtClean="0"/>
              <a:t>Review and organize TP documents and compare to intake form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n-US" dirty="0" smtClean="0"/>
              <a:t>Determine if return is in scope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n-US" dirty="0" smtClean="0"/>
              <a:t>Determine if return must be paper filed (e.g. prior year or amended)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n-US" dirty="0" smtClean="0"/>
              <a:t>Determine if return can be e-filed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n-US" dirty="0" smtClean="0"/>
              <a:t>Explain e-filing process + benefits to TP </a:t>
            </a:r>
          </a:p>
          <a:p>
            <a:pPr eaLnBrk="1" hangingPunct="1">
              <a:lnSpc>
                <a:spcPct val="90000"/>
              </a:lnSpc>
              <a:defRPr/>
            </a:pPr>
            <a:endParaRPr lang="en-US" dirty="0" smtClean="0"/>
          </a:p>
          <a:p>
            <a:pPr eaLnBrk="1" hangingPunct="1">
              <a:lnSpc>
                <a:spcPct val="90000"/>
              </a:lnSpc>
              <a:defRPr/>
            </a:pPr>
            <a:r>
              <a:rPr lang="en-US" dirty="0" smtClean="0"/>
              <a:t>(Some of the above may be performed by certified Greeter/Facilitator)</a:t>
            </a:r>
          </a:p>
        </p:txBody>
      </p:sp>
      <p:sp>
        <p:nvSpPr>
          <p:cNvPr id="32772" name="Date Placeholder 4"/>
          <p:cNvSpPr>
            <a:spLocks noGrp="1"/>
          </p:cNvSpPr>
          <p:nvPr>
            <p:ph type="dt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12/29/2011</a:t>
            </a:r>
            <a:endParaRPr lang="en-US"/>
          </a:p>
        </p:txBody>
      </p:sp>
      <p:sp>
        <p:nvSpPr>
          <p:cNvPr id="32773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2C67D686-5AB0-4328-AB7F-BEFCE2117DF8}" type="slidenum">
              <a:rPr lang="en-US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14</a:t>
            </a:fld>
            <a:endParaRPr lang="en-US" smtClean="0"/>
          </a:p>
        </p:txBody>
      </p:sp>
      <p:sp>
        <p:nvSpPr>
          <p:cNvPr id="32774" name="Footer Placeholder 6"/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Tax Law Training (NJ) TY2011 v11.0</a:t>
            </a:r>
            <a:endParaRPr lang="en-US"/>
          </a:p>
        </p:txBody>
      </p:sp>
      <p:pic>
        <p:nvPicPr>
          <p:cNvPr id="9" name="~PP2870.WAV">
            <a:hlinkClick r:id="" action="ppaction://media"/>
          </p:cNvPr>
          <p:cNvPicPr>
            <a:picLocks noRot="1" noChangeAspect="1"/>
          </p:cNvPicPr>
          <p:nvPr>
            <a:wavAudioFile r:embed="rId1" name="~PP2798.WAV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96325" y="6410325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29022410"/>
      </p:ext>
    </p:extLst>
  </p:cSld>
  <p:clrMapOvr>
    <a:masterClrMapping/>
  </p:clrMapOvr>
  <p:transition advTm="63991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Types Of Returns </a:t>
            </a:r>
            <a:br>
              <a:rPr lang="en-US" smtClean="0"/>
            </a:br>
            <a:r>
              <a:rPr lang="en-US" smtClean="0"/>
              <a:t>Can/Can’t Prepare</a:t>
            </a:r>
          </a:p>
        </p:txBody>
      </p:sp>
      <p:sp>
        <p:nvSpPr>
          <p:cNvPr id="337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Prepare those returns for which you have been trained and certified and which do not appear on the NJ “Cannot Do” List</a:t>
            </a:r>
          </a:p>
          <a:p>
            <a:pPr eaLnBrk="1" hangingPunct="1"/>
            <a:r>
              <a:rPr lang="en-US" smtClean="0"/>
              <a:t>Refer taxpayer to site coordinator or paid preparer if return is “outside your scope”</a:t>
            </a:r>
          </a:p>
          <a:p>
            <a:pPr eaLnBrk="1" hangingPunct="1"/>
            <a:r>
              <a:rPr lang="en-US" smtClean="0"/>
              <a:t>Do not prepare a tax return when you suspect it is untruthful </a:t>
            </a:r>
          </a:p>
        </p:txBody>
      </p:sp>
      <p:sp>
        <p:nvSpPr>
          <p:cNvPr id="33796" name="Date Placeholder 4"/>
          <p:cNvSpPr>
            <a:spLocks noGrp="1"/>
          </p:cNvSpPr>
          <p:nvPr>
            <p:ph type="dt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12/29/2011</a:t>
            </a:r>
            <a:endParaRPr lang="en-US"/>
          </a:p>
        </p:txBody>
      </p:sp>
      <p:sp>
        <p:nvSpPr>
          <p:cNvPr id="33797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7CF94A78-075D-4449-9D31-C4127A67CC19}" type="slidenum">
              <a:rPr lang="en-US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15</a:t>
            </a:fld>
            <a:endParaRPr lang="en-US" smtClean="0"/>
          </a:p>
        </p:txBody>
      </p:sp>
      <p:sp>
        <p:nvSpPr>
          <p:cNvPr id="33798" name="Footer Placeholder 6"/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Tax Law Training (NJ) TY2011 v11.0</a:t>
            </a:r>
            <a:endParaRPr lang="en-US"/>
          </a:p>
        </p:txBody>
      </p:sp>
      <p:pic>
        <p:nvPicPr>
          <p:cNvPr id="8" name="~PP1870.WAV">
            <a:hlinkClick r:id="" action="ppaction://media"/>
          </p:cNvPr>
          <p:cNvPicPr>
            <a:picLocks noRot="1" noChangeAspect="1"/>
          </p:cNvPicPr>
          <p:nvPr>
            <a:wavAudioFile r:embed="rId1" name="~PP1284.WAV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96325" y="6410325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13753151"/>
      </p:ext>
    </p:extLst>
  </p:cSld>
  <p:clrMapOvr>
    <a:masterClrMapping/>
  </p:clrMapOvr>
  <p:transition advTm="48541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What Can’t Be e-filed</a:t>
            </a:r>
          </a:p>
        </p:txBody>
      </p:sp>
      <p:sp>
        <p:nvSpPr>
          <p:cNvPr id="348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Too much withholding (more than 50% of TP income, per W-2 or 1099-R)</a:t>
            </a:r>
          </a:p>
          <a:p>
            <a:pPr eaLnBrk="1" hangingPunct="1"/>
            <a:r>
              <a:rPr lang="en-US" smtClean="0"/>
              <a:t>No valid SSN or ITIN</a:t>
            </a:r>
          </a:p>
          <a:p>
            <a:pPr eaLnBrk="1" hangingPunct="1"/>
            <a:r>
              <a:rPr lang="en-US" smtClean="0"/>
              <a:t>Spouse cannot sign Form 8879</a:t>
            </a:r>
          </a:p>
          <a:p>
            <a:pPr eaLnBrk="1" hangingPunct="1"/>
            <a:r>
              <a:rPr lang="en-US" u="sng" smtClean="0"/>
              <a:t>Amended Returns </a:t>
            </a:r>
            <a:r>
              <a:rPr lang="en-US" smtClean="0"/>
              <a:t>(1040X) and </a:t>
            </a:r>
            <a:r>
              <a:rPr lang="en-US" u="sng" smtClean="0"/>
              <a:t>Prior Year Returns</a:t>
            </a:r>
            <a:r>
              <a:rPr lang="en-US" smtClean="0"/>
              <a:t> </a:t>
            </a:r>
          </a:p>
          <a:p>
            <a:pPr lvl="1" eaLnBrk="1" hangingPunct="1"/>
            <a:r>
              <a:rPr lang="en-US" smtClean="0"/>
              <a:t>Can be prepared using TaxWise </a:t>
            </a:r>
          </a:p>
          <a:p>
            <a:pPr lvl="1" eaLnBrk="1" hangingPunct="1"/>
            <a:r>
              <a:rPr lang="en-US" smtClean="0"/>
              <a:t>Must be mailed to IRS – Cannot be e-filed</a:t>
            </a:r>
          </a:p>
        </p:txBody>
      </p:sp>
      <p:sp>
        <p:nvSpPr>
          <p:cNvPr id="34820" name="Date Placeholder 4"/>
          <p:cNvSpPr>
            <a:spLocks noGrp="1"/>
          </p:cNvSpPr>
          <p:nvPr>
            <p:ph type="dt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12/29/2011</a:t>
            </a:r>
            <a:endParaRPr lang="en-US"/>
          </a:p>
        </p:txBody>
      </p:sp>
      <p:sp>
        <p:nvSpPr>
          <p:cNvPr id="34821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994F4B97-0C92-4B54-B696-E982D31CEF00}" type="slidenum">
              <a:rPr lang="en-US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16</a:t>
            </a:fld>
            <a:endParaRPr lang="en-US" smtClean="0"/>
          </a:p>
        </p:txBody>
      </p:sp>
      <p:sp>
        <p:nvSpPr>
          <p:cNvPr id="34822" name="Footer Placeholder 6"/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Tax Law Training (NJ) TY2011 v11.0</a:t>
            </a:r>
            <a:endParaRPr lang="en-US"/>
          </a:p>
        </p:txBody>
      </p:sp>
      <p:pic>
        <p:nvPicPr>
          <p:cNvPr id="8" name="~PP9870.WAV">
            <a:hlinkClick r:id="" action="ppaction://media"/>
          </p:cNvPr>
          <p:cNvPicPr>
            <a:picLocks noRot="1" noChangeAspect="1"/>
          </p:cNvPicPr>
          <p:nvPr>
            <a:wavAudioFile r:embed="rId1" name="~PP946.WAV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96325" y="6410325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11572442"/>
      </p:ext>
    </p:extLst>
  </p:cSld>
  <p:clrMapOvr>
    <a:masterClrMapping/>
  </p:clrMapOvr>
  <p:transition advTm="5521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E-filing Benefits for TP</a:t>
            </a:r>
            <a:endParaRPr lang="en-US" sz="3600" smtClean="0"/>
          </a:p>
        </p:txBody>
      </p:sp>
      <p:sp>
        <p:nvSpPr>
          <p:cNvPr id="358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mtClean="0"/>
              <a:t>Return preparation more accurate</a:t>
            </a:r>
          </a:p>
          <a:p>
            <a:pPr lvl="1" eaLnBrk="1" hangingPunct="1">
              <a:lnSpc>
                <a:spcPct val="90000"/>
              </a:lnSpc>
            </a:pPr>
            <a:r>
              <a:rPr lang="en-US" smtClean="0"/>
              <a:t>Calculations done by TaxWise</a:t>
            </a:r>
          </a:p>
          <a:p>
            <a:pPr lvl="1" eaLnBrk="1" hangingPunct="1">
              <a:lnSpc>
                <a:spcPct val="90000"/>
              </a:lnSpc>
            </a:pPr>
            <a:r>
              <a:rPr lang="en-US" smtClean="0"/>
              <a:t>No re-entry of data for state return</a:t>
            </a:r>
          </a:p>
          <a:p>
            <a:pPr eaLnBrk="1" hangingPunct="1">
              <a:lnSpc>
                <a:spcPct val="90000"/>
              </a:lnSpc>
            </a:pPr>
            <a:r>
              <a:rPr lang="en-US" smtClean="0"/>
              <a:t>Faster/more accurate processing by IRS and state</a:t>
            </a:r>
          </a:p>
          <a:p>
            <a:pPr lvl="1" eaLnBrk="1" hangingPunct="1">
              <a:lnSpc>
                <a:spcPct val="90000"/>
              </a:lnSpc>
            </a:pPr>
            <a:r>
              <a:rPr lang="en-US" smtClean="0"/>
              <a:t>No IRS data entry required</a:t>
            </a:r>
          </a:p>
          <a:p>
            <a:pPr lvl="1" eaLnBrk="1" hangingPunct="1">
              <a:lnSpc>
                <a:spcPct val="90000"/>
              </a:lnSpc>
            </a:pPr>
            <a:r>
              <a:rPr lang="en-US" smtClean="0"/>
              <a:t>Usually submitted same day</a:t>
            </a:r>
          </a:p>
          <a:p>
            <a:pPr lvl="1" eaLnBrk="1" hangingPunct="1">
              <a:lnSpc>
                <a:spcPct val="90000"/>
              </a:lnSpc>
            </a:pPr>
            <a:r>
              <a:rPr lang="en-US" smtClean="0"/>
              <a:t>Usually acknowledged within 48 hrs</a:t>
            </a:r>
          </a:p>
          <a:p>
            <a:pPr lvl="1" eaLnBrk="1" hangingPunct="1">
              <a:lnSpc>
                <a:spcPct val="90000"/>
              </a:lnSpc>
            </a:pPr>
            <a:r>
              <a:rPr lang="en-US" smtClean="0"/>
              <a:t>Direct deposit of refunds within 3 weeks</a:t>
            </a:r>
          </a:p>
        </p:txBody>
      </p:sp>
      <p:sp>
        <p:nvSpPr>
          <p:cNvPr id="35844" name="Date Placeholder 4"/>
          <p:cNvSpPr>
            <a:spLocks noGrp="1"/>
          </p:cNvSpPr>
          <p:nvPr>
            <p:ph type="dt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12/29/2011</a:t>
            </a:r>
            <a:endParaRPr lang="en-US"/>
          </a:p>
        </p:txBody>
      </p:sp>
      <p:sp>
        <p:nvSpPr>
          <p:cNvPr id="35845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01B70DD6-51BD-49B7-8D17-15C0B1F7D27A}" type="slidenum">
              <a:rPr lang="en-US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17</a:t>
            </a:fld>
            <a:endParaRPr lang="en-US" smtClean="0"/>
          </a:p>
        </p:txBody>
      </p:sp>
      <p:sp>
        <p:nvSpPr>
          <p:cNvPr id="35846" name="Footer Placeholder 6"/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Tax Law Training (NJ) TY2011 v11.0</a:t>
            </a:r>
            <a:endParaRPr lang="en-US"/>
          </a:p>
        </p:txBody>
      </p:sp>
      <p:pic>
        <p:nvPicPr>
          <p:cNvPr id="11" name="~PP2885.WAV">
            <a:hlinkClick r:id="" action="ppaction://media"/>
          </p:cNvPr>
          <p:cNvPicPr>
            <a:picLocks noRot="1" noChangeAspect="1"/>
          </p:cNvPicPr>
          <p:nvPr>
            <a:wavAudioFile r:embed="rId1" name="~PP2299.WAV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96325" y="6410325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28371822"/>
      </p:ext>
    </p:extLst>
  </p:cSld>
  <p:clrMapOvr>
    <a:masterClrMapping/>
  </p:clrMapOvr>
  <p:transition advTm="6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Respond to TP Concerns</a:t>
            </a:r>
          </a:p>
        </p:txBody>
      </p:sp>
      <p:sp>
        <p:nvSpPr>
          <p:cNvPr id="368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Process is secure - IRS/State acknowledge acceptance of return to ERO</a:t>
            </a:r>
          </a:p>
          <a:p>
            <a:pPr eaLnBrk="1" hangingPunct="1"/>
            <a:r>
              <a:rPr lang="en-US" smtClean="0"/>
              <a:t>TP may file early, delay payment until </a:t>
            </a:r>
            <a:br>
              <a:rPr lang="en-US" smtClean="0"/>
            </a:br>
            <a:r>
              <a:rPr lang="en-US" smtClean="0"/>
              <a:t>April 15</a:t>
            </a:r>
            <a:r>
              <a:rPr lang="en-US" baseline="30000" smtClean="0"/>
              <a:t>th</a:t>
            </a:r>
            <a:r>
              <a:rPr lang="en-US" smtClean="0"/>
              <a:t> (April 17</a:t>
            </a:r>
            <a:r>
              <a:rPr lang="en-US" baseline="30000" smtClean="0"/>
              <a:t>th</a:t>
            </a:r>
            <a:r>
              <a:rPr lang="en-US" smtClean="0"/>
              <a:t> for TY2011)</a:t>
            </a:r>
          </a:p>
        </p:txBody>
      </p:sp>
      <p:sp>
        <p:nvSpPr>
          <p:cNvPr id="36868" name="Date Placeholder 4"/>
          <p:cNvSpPr>
            <a:spLocks noGrp="1"/>
          </p:cNvSpPr>
          <p:nvPr>
            <p:ph type="dt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12/29/2011</a:t>
            </a:r>
            <a:endParaRPr lang="en-US"/>
          </a:p>
        </p:txBody>
      </p:sp>
      <p:sp>
        <p:nvSpPr>
          <p:cNvPr id="36869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B18BAEFE-57E1-4783-BA43-56B1898CD30D}" type="slidenum">
              <a:rPr lang="en-US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18</a:t>
            </a:fld>
            <a:endParaRPr lang="en-US" smtClean="0"/>
          </a:p>
        </p:txBody>
      </p:sp>
      <p:sp>
        <p:nvSpPr>
          <p:cNvPr id="36870" name="Footer Placeholder 6"/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Tax Law Training (NJ) TY2011 v11.0</a:t>
            </a:r>
            <a:endParaRPr lang="en-US"/>
          </a:p>
        </p:txBody>
      </p:sp>
      <p:pic>
        <p:nvPicPr>
          <p:cNvPr id="9" name="~PP1885.WAV">
            <a:hlinkClick r:id="" action="ppaction://media"/>
          </p:cNvPr>
          <p:cNvPicPr>
            <a:picLocks noRot="1" noChangeAspect="1"/>
          </p:cNvPicPr>
          <p:nvPr>
            <a:wavAudioFile r:embed="rId1" name="~PP1545.WAV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96325" y="6410325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97945807"/>
      </p:ext>
    </p:extLst>
  </p:cSld>
  <p:clrMapOvr>
    <a:masterClrMapping/>
  </p:clrMapOvr>
  <p:transition advTm="4104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Interviewing – </a:t>
            </a:r>
            <a:br>
              <a:rPr lang="en-US" smtClean="0"/>
            </a:br>
            <a:r>
              <a:rPr lang="en-US" smtClean="0"/>
              <a:t>The Key To A Good Return</a:t>
            </a:r>
          </a:p>
        </p:txBody>
      </p:sp>
      <p:sp>
        <p:nvSpPr>
          <p:cNvPr id="378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z="2400" smtClean="0"/>
              <a:t>Focus on interviewing throughout data gathering process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000" smtClean="0"/>
              <a:t>Review prior year return for items such as loss carry forward, last years income and deductions and refund applied to this years taxes</a:t>
            </a:r>
          </a:p>
          <a:p>
            <a:pPr eaLnBrk="1" hangingPunct="1">
              <a:lnSpc>
                <a:spcPct val="90000"/>
              </a:lnSpc>
            </a:pPr>
            <a:r>
              <a:rPr lang="en-US" sz="2400" smtClean="0"/>
              <a:t>TaxWise software alone is not enough</a:t>
            </a:r>
          </a:p>
          <a:p>
            <a:pPr eaLnBrk="1" hangingPunct="1">
              <a:lnSpc>
                <a:spcPct val="90000"/>
              </a:lnSpc>
            </a:pPr>
            <a:r>
              <a:rPr lang="en-US" sz="2400" smtClean="0"/>
              <a:t>Use Volunteer Reference Guide (IRS Pub 4012) decision trees and flow charts</a:t>
            </a:r>
          </a:p>
          <a:p>
            <a:pPr lvl="1" eaLnBrk="1" hangingPunct="1">
              <a:lnSpc>
                <a:spcPct val="90000"/>
              </a:lnSpc>
              <a:buClr>
                <a:srgbClr val="FF0000"/>
              </a:buClr>
              <a:buSzTx/>
              <a:buFont typeface="Wingdings 2" pitchFamily="18" charset="2"/>
              <a:buChar char="E"/>
            </a:pPr>
            <a:r>
              <a:rPr lang="en-US" sz="2000" smtClean="0"/>
              <a:t>Homework: look at every page of Pub 4012 and put tabs on pages you will want to find quickly</a:t>
            </a:r>
          </a:p>
        </p:txBody>
      </p:sp>
      <p:sp>
        <p:nvSpPr>
          <p:cNvPr id="37892" name="Date Placeholder 4"/>
          <p:cNvSpPr>
            <a:spLocks noGrp="1"/>
          </p:cNvSpPr>
          <p:nvPr>
            <p:ph type="dt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12/29/2011</a:t>
            </a:r>
            <a:endParaRPr lang="en-US"/>
          </a:p>
        </p:txBody>
      </p:sp>
      <p:sp>
        <p:nvSpPr>
          <p:cNvPr id="37893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91357652-AB0F-47AF-BBAC-CA3002A9FBF0}" type="slidenum">
              <a:rPr lang="en-US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19</a:t>
            </a:fld>
            <a:endParaRPr lang="en-US" smtClean="0"/>
          </a:p>
        </p:txBody>
      </p:sp>
      <p:sp>
        <p:nvSpPr>
          <p:cNvPr id="37894" name="Footer Placeholder 6"/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Tax Law Training (NJ) TY2011 v11.0</a:t>
            </a:r>
            <a:endParaRPr lang="en-US"/>
          </a:p>
        </p:txBody>
      </p:sp>
      <p:pic>
        <p:nvPicPr>
          <p:cNvPr id="8" name="~PP3901.WAV">
            <a:hlinkClick r:id="" action="ppaction://media"/>
          </p:cNvPr>
          <p:cNvPicPr>
            <a:picLocks noRot="1" noChangeAspect="1"/>
          </p:cNvPicPr>
          <p:nvPr>
            <a:wavAudioFile r:embed="rId1" name="~PP3611.WAV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96325" y="6410325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53143927"/>
      </p:ext>
    </p:extLst>
  </p:cSld>
  <p:clrMapOvr>
    <a:masterClrMapping/>
  </p:clrMapOvr>
  <p:transition advTm="8058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IRS Policy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IRS policy mandates the use of the Intake/Interview &amp; Quality Review Sheet Form 13614-C by volunteers for intake and quality review</a:t>
            </a:r>
          </a:p>
        </p:txBody>
      </p:sp>
      <p:sp>
        <p:nvSpPr>
          <p:cNvPr id="20484" name="Date Placeholder 4"/>
          <p:cNvSpPr>
            <a:spLocks noGrp="1"/>
          </p:cNvSpPr>
          <p:nvPr>
            <p:ph type="dt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12/29/2011</a:t>
            </a:r>
            <a:endParaRPr lang="en-US"/>
          </a:p>
        </p:txBody>
      </p:sp>
      <p:sp>
        <p:nvSpPr>
          <p:cNvPr id="20485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B62A6340-5258-4B2F-8ECA-3FFB0A28C64A}" type="slidenum">
              <a:rPr lang="en-US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en-US" smtClean="0"/>
          </a:p>
        </p:txBody>
      </p:sp>
      <p:sp>
        <p:nvSpPr>
          <p:cNvPr id="20486" name="Footer Placeholder 6"/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Tax Law Training (NJ) TY2011 v11.0</a:t>
            </a:r>
            <a:endParaRPr lang="en-US"/>
          </a:p>
        </p:txBody>
      </p:sp>
      <p:pic>
        <p:nvPicPr>
          <p:cNvPr id="8" name="~PP2792.WAV">
            <a:hlinkClick r:id="" action="ppaction://media"/>
          </p:cNvPr>
          <p:cNvPicPr>
            <a:picLocks noRot="1" noChangeAspect="1"/>
          </p:cNvPicPr>
          <p:nvPr>
            <a:wavAudioFile r:embed="rId1" name="~PP2914.WAV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96325" y="6410325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7158737"/>
      </p:ext>
    </p:extLst>
  </p:cSld>
  <p:clrMapOvr>
    <a:masterClrMapping/>
  </p:clrMapOvr>
  <p:transition advTm="3032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Social Security Number (SSN)</a:t>
            </a:r>
          </a:p>
        </p:txBody>
      </p:sp>
      <p:sp>
        <p:nvSpPr>
          <p:cNvPr id="389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Name/SSN must match SSA database</a:t>
            </a:r>
          </a:p>
          <a:p>
            <a:pPr eaLnBrk="1" hangingPunct="1"/>
            <a:r>
              <a:rPr lang="en-US" smtClean="0"/>
              <a:t>If no SSN, TP uses SS-5 to apply (takes 6 weeks to process)</a:t>
            </a:r>
          </a:p>
          <a:p>
            <a:pPr eaLnBrk="1" hangingPunct="1"/>
            <a:r>
              <a:rPr lang="en-US" smtClean="0"/>
              <a:t>Use appropriate verification documents to prevent processing delays or rejects</a:t>
            </a:r>
          </a:p>
          <a:p>
            <a:pPr lvl="1" eaLnBrk="1" hangingPunct="1"/>
            <a:r>
              <a:rPr lang="en-US" smtClean="0"/>
              <a:t>Social security card</a:t>
            </a:r>
          </a:p>
          <a:p>
            <a:pPr lvl="1" eaLnBrk="1" hangingPunct="1"/>
            <a:r>
              <a:rPr lang="en-US" smtClean="0"/>
              <a:t>SSA 1099 benefit statement</a:t>
            </a:r>
          </a:p>
          <a:p>
            <a:pPr lvl="1" eaLnBrk="1" hangingPunct="1"/>
            <a:r>
              <a:rPr lang="en-US" smtClean="0"/>
              <a:t>SSA letter showing both SSN and name</a:t>
            </a:r>
          </a:p>
        </p:txBody>
      </p:sp>
      <p:sp>
        <p:nvSpPr>
          <p:cNvPr id="38916" name="Date Placeholder 4"/>
          <p:cNvSpPr>
            <a:spLocks noGrp="1"/>
          </p:cNvSpPr>
          <p:nvPr>
            <p:ph type="dt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12/29/2011</a:t>
            </a:r>
            <a:endParaRPr lang="en-US"/>
          </a:p>
        </p:txBody>
      </p:sp>
      <p:sp>
        <p:nvSpPr>
          <p:cNvPr id="38917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754EE43F-3700-45EF-BB29-D541462749AD}" type="slidenum">
              <a:rPr lang="en-US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20</a:t>
            </a:fld>
            <a:endParaRPr lang="en-US" smtClean="0"/>
          </a:p>
        </p:txBody>
      </p:sp>
      <p:sp>
        <p:nvSpPr>
          <p:cNvPr id="38918" name="Footer Placeholder 6"/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Tax Law Training (NJ) TY2011 v11.0</a:t>
            </a:r>
            <a:endParaRPr lang="en-US"/>
          </a:p>
        </p:txBody>
      </p:sp>
      <p:pic>
        <p:nvPicPr>
          <p:cNvPr id="8" name="~PP5901.WAV">
            <a:hlinkClick r:id="" action="ppaction://media"/>
          </p:cNvPr>
          <p:cNvPicPr>
            <a:picLocks noRot="1" noChangeAspect="1"/>
          </p:cNvPicPr>
          <p:nvPr>
            <a:wavAudioFile r:embed="rId1" name="~PP575.WAV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96325" y="6410325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71844134"/>
      </p:ext>
    </p:extLst>
  </p:cSld>
  <p:clrMapOvr>
    <a:masterClrMapping/>
  </p:clrMapOvr>
  <p:transition advTm="6036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Individual TP ID Number (ITIN)</a:t>
            </a:r>
          </a:p>
        </p:txBody>
      </p:sp>
      <p:sp>
        <p:nvSpPr>
          <p:cNvPr id="399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sz="2800" smtClean="0"/>
              <a:t>Certain resident and non-resident aliens may not be eligible for a Social Security Number</a:t>
            </a:r>
          </a:p>
          <a:p>
            <a:pPr eaLnBrk="1" hangingPunct="1"/>
            <a:r>
              <a:rPr lang="en-US" sz="2800" smtClean="0"/>
              <a:t>Need ITIN for federal Tax Reporting</a:t>
            </a:r>
          </a:p>
          <a:p>
            <a:pPr lvl="1" eaLnBrk="1" hangingPunct="1"/>
            <a:r>
              <a:rPr lang="en-US" sz="2400" smtClean="0"/>
              <a:t>If TP has ITIN, Social Security Number on W-2 is probably not valid, but SSN from W-2 must be entered into TaxWise W-2 worksheet (new field in TY2011). </a:t>
            </a:r>
          </a:p>
          <a:p>
            <a:pPr eaLnBrk="1" hangingPunct="1"/>
            <a:r>
              <a:rPr lang="en-US" sz="2800" smtClean="0"/>
              <a:t>Verify original copy of ITIN card or letter</a:t>
            </a:r>
          </a:p>
          <a:p>
            <a:pPr eaLnBrk="1" hangingPunct="1"/>
            <a:r>
              <a:rPr lang="en-US" sz="2800" smtClean="0"/>
              <a:t>Taxpayer is not eligible for Earned Income Credit (EIC)</a:t>
            </a:r>
          </a:p>
          <a:p>
            <a:pPr eaLnBrk="1" hangingPunct="1"/>
            <a:r>
              <a:rPr lang="en-US" sz="2800" smtClean="0"/>
              <a:t>ITIN return can be e-filed</a:t>
            </a:r>
          </a:p>
        </p:txBody>
      </p:sp>
      <p:sp>
        <p:nvSpPr>
          <p:cNvPr id="39940" name="Date Placeholder 4"/>
          <p:cNvSpPr>
            <a:spLocks noGrp="1"/>
          </p:cNvSpPr>
          <p:nvPr>
            <p:ph type="dt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12/29/2011</a:t>
            </a:r>
            <a:endParaRPr lang="en-US"/>
          </a:p>
        </p:txBody>
      </p:sp>
      <p:sp>
        <p:nvSpPr>
          <p:cNvPr id="39941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AABD5A2E-4E28-4060-840F-6DC155F45B27}" type="slidenum">
              <a:rPr lang="en-US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21</a:t>
            </a:fld>
            <a:endParaRPr lang="en-US" smtClean="0"/>
          </a:p>
        </p:txBody>
      </p:sp>
      <p:sp>
        <p:nvSpPr>
          <p:cNvPr id="39942" name="Footer Placeholder 6"/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Tax Law Training (NJ) TY2011 v11.0</a:t>
            </a:r>
            <a:endParaRPr lang="en-US"/>
          </a:p>
        </p:txBody>
      </p:sp>
      <p:pic>
        <p:nvPicPr>
          <p:cNvPr id="11" name="~PP3901.WAV">
            <a:hlinkClick r:id="" action="ppaction://media"/>
          </p:cNvPr>
          <p:cNvPicPr>
            <a:picLocks noRot="1" noChangeAspect="1"/>
          </p:cNvPicPr>
          <p:nvPr>
            <a:wavAudioFile r:embed="rId1" name="~PP3307.WAV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96325" y="6410325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55640494"/>
      </p:ext>
    </p:extLst>
  </p:cSld>
  <p:clrMapOvr>
    <a:masterClrMapping/>
  </p:clrMapOvr>
  <p:transition advTm="8746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Maintaining Taxpayer’s Trust</a:t>
            </a:r>
          </a:p>
        </p:txBody>
      </p:sp>
      <p:sp>
        <p:nvSpPr>
          <p:cNvPr id="409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Do not disclose personal tax info</a:t>
            </a:r>
          </a:p>
          <a:p>
            <a:pPr eaLnBrk="1" hangingPunct="1"/>
            <a:r>
              <a:rPr lang="en-US" smtClean="0"/>
              <a:t>Do not openly discuss taxpayers by name in the presence of other taxpayers or volunteers</a:t>
            </a:r>
          </a:p>
          <a:p>
            <a:pPr eaLnBrk="1" hangingPunct="1"/>
            <a:r>
              <a:rPr lang="en-US" smtClean="0"/>
              <a:t>Do not retain taxpayer data for follow-up visit or for subsequent preparation of return</a:t>
            </a:r>
          </a:p>
          <a:p>
            <a:pPr eaLnBrk="1" hangingPunct="1"/>
            <a:r>
              <a:rPr lang="en-US" smtClean="0"/>
              <a:t>Review return with taxpayer</a:t>
            </a:r>
          </a:p>
          <a:p>
            <a:pPr lvl="4" eaLnBrk="1" hangingPunct="1"/>
            <a:endParaRPr lang="en-US" smtClean="0"/>
          </a:p>
        </p:txBody>
      </p:sp>
      <p:sp>
        <p:nvSpPr>
          <p:cNvPr id="40964" name="Date Placeholder 4"/>
          <p:cNvSpPr>
            <a:spLocks noGrp="1"/>
          </p:cNvSpPr>
          <p:nvPr>
            <p:ph type="dt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12/29/2011</a:t>
            </a:r>
            <a:endParaRPr lang="en-US"/>
          </a:p>
        </p:txBody>
      </p:sp>
      <p:sp>
        <p:nvSpPr>
          <p:cNvPr id="40965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4AA9690B-D8F0-4946-A0E3-B4819A1C29EE}" type="slidenum">
              <a:rPr lang="en-US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22</a:t>
            </a:fld>
            <a:endParaRPr lang="en-US" smtClean="0"/>
          </a:p>
        </p:txBody>
      </p:sp>
      <p:sp>
        <p:nvSpPr>
          <p:cNvPr id="40966" name="Footer Placeholder 6"/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Tax Law Training (NJ) TY2011 v11.0</a:t>
            </a:r>
            <a:endParaRPr lang="en-US"/>
          </a:p>
        </p:txBody>
      </p:sp>
      <p:pic>
        <p:nvPicPr>
          <p:cNvPr id="8" name="~PP3917.WAV">
            <a:hlinkClick r:id="" action="ppaction://media"/>
          </p:cNvPr>
          <p:cNvPicPr>
            <a:picLocks noRot="1" noChangeAspect="1"/>
          </p:cNvPicPr>
          <p:nvPr>
            <a:wavAudioFile r:embed="rId1" name="~PP3710.WAV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96325" y="6410325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2017220"/>
      </p:ext>
    </p:extLst>
  </p:cSld>
  <p:clrMapOvr>
    <a:masterClrMapping/>
  </p:clrMapOvr>
  <p:transition advTm="50171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800" smtClean="0"/>
              <a:t>Quality Review</a:t>
            </a:r>
          </a:p>
        </p:txBody>
      </p:sp>
      <p:sp>
        <p:nvSpPr>
          <p:cNvPr id="419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When the tax return has been completed in TaxWise, another certified counselor (second pair of eyes) performs a quality review.</a:t>
            </a:r>
          </a:p>
          <a:p>
            <a:pPr eaLnBrk="1" hangingPunct="1"/>
            <a:r>
              <a:rPr lang="en-US" smtClean="0"/>
              <a:t>QR counselor continues probing while completing Section C of the IRS Interview/Intake Form</a:t>
            </a:r>
          </a:p>
        </p:txBody>
      </p:sp>
      <p:sp>
        <p:nvSpPr>
          <p:cNvPr id="41988" name="Date Placeholder 4"/>
          <p:cNvSpPr>
            <a:spLocks noGrp="1"/>
          </p:cNvSpPr>
          <p:nvPr>
            <p:ph type="dt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12/29/2011</a:t>
            </a:r>
            <a:endParaRPr lang="en-US"/>
          </a:p>
        </p:txBody>
      </p:sp>
      <p:sp>
        <p:nvSpPr>
          <p:cNvPr id="41989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A7B7FC1B-398F-4915-AFCB-F3D1B4C2C4C9}" type="slidenum">
              <a:rPr lang="en-US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23</a:t>
            </a:fld>
            <a:endParaRPr lang="en-US" smtClean="0"/>
          </a:p>
        </p:txBody>
      </p:sp>
      <p:sp>
        <p:nvSpPr>
          <p:cNvPr id="41990" name="Footer Placeholder 6"/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Tax Law Training (NJ) TY2011 v11.0</a:t>
            </a:r>
            <a:endParaRPr lang="en-US"/>
          </a:p>
        </p:txBody>
      </p:sp>
      <p:pic>
        <p:nvPicPr>
          <p:cNvPr id="8" name="~PP1917.WAV">
            <a:hlinkClick r:id="" action="ppaction://media"/>
          </p:cNvPr>
          <p:cNvPicPr>
            <a:picLocks noRot="1" noChangeAspect="1"/>
          </p:cNvPicPr>
          <p:nvPr>
            <a:wavAudioFile r:embed="rId1" name="~PP1285.WAV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96325" y="6410325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84828132"/>
      </p:ext>
    </p:extLst>
  </p:cSld>
  <p:clrMapOvr>
    <a:masterClrMapping/>
  </p:clrMapOvr>
  <p:transition advTm="2527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Form 13614-C</a:t>
            </a:r>
            <a:br>
              <a:rPr lang="en-US" smtClean="0"/>
            </a:br>
            <a:r>
              <a:rPr lang="en-US" sz="3200" smtClean="0"/>
              <a:t>Intake/Interview &amp; Quality Review Sheet</a:t>
            </a:r>
            <a:endParaRPr lang="en-US" smtClean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eaLnBrk="1" hangingPunct="1">
              <a:defRPr/>
            </a:pPr>
            <a:r>
              <a:rPr lang="en-US" dirty="0" smtClean="0"/>
              <a:t>Section A (3 pages) – Completed by Taxpayer</a:t>
            </a:r>
          </a:p>
          <a:p>
            <a:pPr lvl="1" eaLnBrk="1" hangingPunct="1">
              <a:defRPr/>
            </a:pPr>
            <a:r>
              <a:rPr lang="en-US" dirty="0" smtClean="0"/>
              <a:t>Part I – Personal Information</a:t>
            </a:r>
          </a:p>
          <a:p>
            <a:pPr lvl="1" eaLnBrk="1" hangingPunct="1">
              <a:defRPr/>
            </a:pPr>
            <a:r>
              <a:rPr lang="en-US" dirty="0" smtClean="0"/>
              <a:t>Part II – Marital Status and Dependent Info</a:t>
            </a:r>
          </a:p>
          <a:p>
            <a:pPr lvl="1" eaLnBrk="1" hangingPunct="1">
              <a:defRPr/>
            </a:pPr>
            <a:r>
              <a:rPr lang="en-US" dirty="0" smtClean="0"/>
              <a:t>Part III – Income Questions</a:t>
            </a:r>
          </a:p>
          <a:p>
            <a:pPr lvl="1" eaLnBrk="1" hangingPunct="1">
              <a:defRPr/>
            </a:pPr>
            <a:r>
              <a:rPr lang="en-US" dirty="0" smtClean="0"/>
              <a:t>Part IV – Expense Questions</a:t>
            </a:r>
          </a:p>
          <a:p>
            <a:pPr lvl="1" eaLnBrk="1" hangingPunct="1">
              <a:defRPr/>
            </a:pPr>
            <a:r>
              <a:rPr lang="en-US" dirty="0" smtClean="0"/>
              <a:t>Part V – Life Events</a:t>
            </a:r>
          </a:p>
          <a:p>
            <a:pPr lvl="1" eaLnBrk="1" hangingPunct="1">
              <a:defRPr/>
            </a:pPr>
            <a:r>
              <a:rPr lang="en-US" dirty="0" smtClean="0"/>
              <a:t>Questions Re</a:t>
            </a:r>
          </a:p>
          <a:p>
            <a:pPr lvl="2" eaLnBrk="1" hangingPunct="1">
              <a:defRPr/>
            </a:pPr>
            <a:r>
              <a:rPr lang="en-US" dirty="0" smtClean="0"/>
              <a:t>Presidential Election Campaign Fund</a:t>
            </a:r>
          </a:p>
          <a:p>
            <a:pPr lvl="2" eaLnBrk="1" hangingPunct="1">
              <a:defRPr/>
            </a:pPr>
            <a:r>
              <a:rPr lang="en-US" dirty="0" smtClean="0"/>
              <a:t>Language Spoken and Any Disabled in Home</a:t>
            </a:r>
          </a:p>
          <a:p>
            <a:pPr lvl="2" eaLnBrk="1" hangingPunct="1">
              <a:defRPr/>
            </a:pPr>
            <a:r>
              <a:rPr lang="en-US" dirty="0" smtClean="0"/>
              <a:t>Processing of Refunds or Balance Due</a:t>
            </a:r>
          </a:p>
          <a:p>
            <a:pPr eaLnBrk="1" hangingPunct="1">
              <a:defRPr/>
            </a:pPr>
            <a:r>
              <a:rPr lang="en-US" dirty="0" smtClean="0"/>
              <a:t>Section B – Completed  by Certified Volunteer</a:t>
            </a:r>
          </a:p>
          <a:p>
            <a:pPr lvl="1" eaLnBrk="1" hangingPunct="1">
              <a:defRPr/>
            </a:pPr>
            <a:r>
              <a:rPr lang="en-US" dirty="0" smtClean="0"/>
              <a:t>Info About Dependents, if Any</a:t>
            </a:r>
          </a:p>
          <a:p>
            <a:pPr eaLnBrk="1" hangingPunct="1">
              <a:defRPr/>
            </a:pPr>
            <a:r>
              <a:rPr lang="en-US" dirty="0" smtClean="0"/>
              <a:t>Section C – Completed by Certified Quality Reviewer</a:t>
            </a:r>
          </a:p>
          <a:p>
            <a:pPr lvl="1" eaLnBrk="1" hangingPunct="1">
              <a:defRPr/>
            </a:pPr>
            <a:r>
              <a:rPr lang="en-US" dirty="0" smtClean="0"/>
              <a:t>Quality Review Check List</a:t>
            </a:r>
          </a:p>
          <a:p>
            <a:pPr eaLnBrk="1" hangingPunct="1">
              <a:defRPr/>
            </a:pPr>
            <a:endParaRPr lang="en-US" dirty="0"/>
          </a:p>
        </p:txBody>
      </p:sp>
      <p:pic>
        <p:nvPicPr>
          <p:cNvPr id="4" name="~PP5792.WAV">
            <a:hlinkClick r:id="" action="ppaction://media"/>
          </p:cNvPr>
          <p:cNvPicPr>
            <a:picLocks noRot="1" noChangeAspect="1"/>
          </p:cNvPicPr>
          <p:nvPr>
            <a:wavAudioFile r:embed="rId1" name="~PP518.WAV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96325" y="6410325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09" name="Date Placeholder 1"/>
          <p:cNvSpPr>
            <a:spLocks noGrp="1"/>
          </p:cNvSpPr>
          <p:nvPr>
            <p:ph type="dt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12/29/2011</a:t>
            </a:r>
            <a:endParaRPr lang="en-US"/>
          </a:p>
        </p:txBody>
      </p:sp>
      <p:sp>
        <p:nvSpPr>
          <p:cNvPr id="21510" name="Footer Placeholder 4"/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Tax Law Training (NJ) TY2011 v11.0</a:t>
            </a:r>
            <a:endParaRPr lang="en-US"/>
          </a:p>
        </p:txBody>
      </p:sp>
      <p:sp>
        <p:nvSpPr>
          <p:cNvPr id="21511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5140E1B1-0A35-4E33-8032-F0262D22E9EB}" type="slidenum">
              <a:rPr lang="en-US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91897370"/>
      </p:ext>
    </p:extLst>
  </p:cSld>
  <p:clrMapOvr>
    <a:masterClrMapping/>
  </p:clrMapOvr>
  <p:transition advTm="103891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Part I. Your Personal Information</a:t>
            </a:r>
          </a:p>
        </p:txBody>
      </p:sp>
      <p:pic>
        <p:nvPicPr>
          <p:cNvPr id="22531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1600200"/>
            <a:ext cx="7315200" cy="4643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~PP1792.WAV">
            <a:hlinkClick r:id="" action="ppaction://media"/>
          </p:cNvPr>
          <p:cNvPicPr>
            <a:picLocks noRot="1" noChangeAspect="1"/>
          </p:cNvPicPr>
          <p:nvPr>
            <a:wavAudioFile r:embed="rId1" name="~PP1940.WAV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96325" y="6410325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33" name="Date Placeholder 1"/>
          <p:cNvSpPr>
            <a:spLocks noGrp="1"/>
          </p:cNvSpPr>
          <p:nvPr>
            <p:ph type="dt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12/29/2011</a:t>
            </a:r>
            <a:endParaRPr lang="en-US"/>
          </a:p>
        </p:txBody>
      </p:sp>
      <p:sp>
        <p:nvSpPr>
          <p:cNvPr id="22534" name="Footer Placeholder 2"/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Tax Law Training (NJ) TY2011 v11.0</a:t>
            </a:r>
            <a:endParaRPr lang="en-US"/>
          </a:p>
        </p:txBody>
      </p:sp>
      <p:sp>
        <p:nvSpPr>
          <p:cNvPr id="22535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B8B3E84B-2370-460F-81E9-62102D738D39}" type="slidenum">
              <a:rPr lang="en-US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4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094062171"/>
      </p:ext>
    </p:extLst>
  </p:cSld>
  <p:clrMapOvr>
    <a:masterClrMapping/>
  </p:clrMapOvr>
  <p:transition advTm="21711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Part II. Marital Status and Household Information</a:t>
            </a:r>
          </a:p>
        </p:txBody>
      </p:sp>
      <p:pic>
        <p:nvPicPr>
          <p:cNvPr id="2355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1600200"/>
            <a:ext cx="7315200" cy="5022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~PP9807.WAV">
            <a:hlinkClick r:id="" action="ppaction://media"/>
          </p:cNvPr>
          <p:cNvPicPr>
            <a:picLocks noRot="1" noChangeAspect="1"/>
          </p:cNvPicPr>
          <p:nvPr>
            <a:wavAudioFile r:embed="rId1" name="~PP92.WAV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96325" y="6410325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557" name="Date Placeholder 1"/>
          <p:cNvSpPr>
            <a:spLocks noGrp="1"/>
          </p:cNvSpPr>
          <p:nvPr>
            <p:ph type="dt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12/29/2011</a:t>
            </a:r>
            <a:endParaRPr lang="en-US"/>
          </a:p>
        </p:txBody>
      </p:sp>
      <p:sp>
        <p:nvSpPr>
          <p:cNvPr id="23558" name="Footer Placeholder 2"/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Tax Law Training (NJ) TY2011 v11.0</a:t>
            </a:r>
            <a:endParaRPr lang="en-US"/>
          </a:p>
        </p:txBody>
      </p:sp>
      <p:sp>
        <p:nvSpPr>
          <p:cNvPr id="23559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6CC012D2-D001-4E0F-A063-3C3A0490ACA4}" type="slidenum">
              <a:rPr lang="en-US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5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477798349"/>
      </p:ext>
    </p:extLst>
  </p:cSld>
  <p:clrMapOvr>
    <a:masterClrMapping/>
  </p:clrMapOvr>
  <p:transition advTm="3406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Part III. Income</a:t>
            </a:r>
          </a:p>
        </p:txBody>
      </p:sp>
      <p:sp>
        <p:nvSpPr>
          <p:cNvPr id="2457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en-US" smtClean="0"/>
          </a:p>
        </p:txBody>
      </p:sp>
      <p:pic>
        <p:nvPicPr>
          <p:cNvPr id="2458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1600200"/>
            <a:ext cx="7315200" cy="3917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~PP8807.WAV">
            <a:hlinkClick r:id="" action="ppaction://media"/>
          </p:cNvPr>
          <p:cNvPicPr>
            <a:picLocks noRot="1" noChangeAspect="1"/>
          </p:cNvPicPr>
          <p:nvPr>
            <a:wavAudioFile r:embed="rId1" name="~PP824.WAV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96325" y="6410325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582" name="Date Placeholder 1"/>
          <p:cNvSpPr>
            <a:spLocks noGrp="1"/>
          </p:cNvSpPr>
          <p:nvPr>
            <p:ph type="dt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12/29/2011</a:t>
            </a:r>
            <a:endParaRPr lang="en-US"/>
          </a:p>
        </p:txBody>
      </p:sp>
      <p:sp>
        <p:nvSpPr>
          <p:cNvPr id="24583" name="Footer Placeholder 2"/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Tax Law Training (NJ) TY2011 v11.0</a:t>
            </a:r>
            <a:endParaRPr lang="en-US"/>
          </a:p>
        </p:txBody>
      </p:sp>
      <p:sp>
        <p:nvSpPr>
          <p:cNvPr id="24584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074F8E6C-E648-439D-AD6B-288AF43B53DA}" type="slidenum">
              <a:rPr lang="en-US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6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014341931"/>
      </p:ext>
    </p:extLst>
  </p:cSld>
  <p:clrMapOvr>
    <a:masterClrMapping/>
  </p:clrMapOvr>
  <p:transition advTm="25951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Part IV. Expenses</a:t>
            </a:r>
          </a:p>
        </p:txBody>
      </p:sp>
      <p:sp>
        <p:nvSpPr>
          <p:cNvPr id="2560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en-US" smtClean="0"/>
          </a:p>
        </p:txBody>
      </p:sp>
      <p:pic>
        <p:nvPicPr>
          <p:cNvPr id="2560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1600200"/>
            <a:ext cx="7315200" cy="2432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~PP1823.WAV">
            <a:hlinkClick r:id="" action="ppaction://media"/>
          </p:cNvPr>
          <p:cNvPicPr>
            <a:picLocks noRot="1" noChangeAspect="1"/>
          </p:cNvPicPr>
          <p:nvPr>
            <a:wavAudioFile r:embed="rId1" name="~PP1682.WAV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96325" y="6410325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606" name="Date Placeholder 1"/>
          <p:cNvSpPr>
            <a:spLocks noGrp="1"/>
          </p:cNvSpPr>
          <p:nvPr>
            <p:ph type="dt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12/29/2011</a:t>
            </a:r>
            <a:endParaRPr lang="en-US"/>
          </a:p>
        </p:txBody>
      </p:sp>
      <p:sp>
        <p:nvSpPr>
          <p:cNvPr id="25607" name="Footer Placeholder 2"/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Tax Law Training (NJ) TY2011 v11.0</a:t>
            </a:r>
            <a:endParaRPr lang="en-US"/>
          </a:p>
        </p:txBody>
      </p:sp>
      <p:sp>
        <p:nvSpPr>
          <p:cNvPr id="25608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D7E298A9-D465-4B02-B255-93EA76AC9D5F}" type="slidenum">
              <a:rPr lang="en-US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7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889294128"/>
      </p:ext>
    </p:extLst>
  </p:cSld>
  <p:clrMapOvr>
    <a:masterClrMapping/>
  </p:clrMapOvr>
  <p:transition advTm="14701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Part V. Life Events</a:t>
            </a:r>
            <a:br>
              <a:rPr lang="en-US" smtClean="0"/>
            </a:br>
            <a:r>
              <a:rPr lang="en-US" sz="3200" smtClean="0"/>
              <a:t>(and Presidential Election Campaign Fund)</a:t>
            </a:r>
            <a:endParaRPr lang="en-US" smtClean="0"/>
          </a:p>
        </p:txBody>
      </p:sp>
      <p:sp>
        <p:nvSpPr>
          <p:cNvPr id="2662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en-US" smtClean="0"/>
          </a:p>
        </p:txBody>
      </p:sp>
      <p:pic>
        <p:nvPicPr>
          <p:cNvPr id="2662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1600200"/>
            <a:ext cx="7315200" cy="3360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~PP1823.WAV">
            <a:hlinkClick r:id="" action="ppaction://media"/>
          </p:cNvPr>
          <p:cNvPicPr>
            <a:picLocks noRot="1" noChangeAspect="1"/>
          </p:cNvPicPr>
          <p:nvPr>
            <a:wavAudioFile r:embed="rId1" name="~PP1257.WAV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96325" y="6410325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630" name="Date Placeholder 1"/>
          <p:cNvSpPr>
            <a:spLocks noGrp="1"/>
          </p:cNvSpPr>
          <p:nvPr>
            <p:ph type="dt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12/29/2011</a:t>
            </a:r>
            <a:endParaRPr lang="en-US"/>
          </a:p>
        </p:txBody>
      </p:sp>
      <p:sp>
        <p:nvSpPr>
          <p:cNvPr id="26631" name="Footer Placeholder 2"/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Tax Law Training (NJ) TY2011 v11.0</a:t>
            </a:r>
            <a:endParaRPr lang="en-US"/>
          </a:p>
        </p:txBody>
      </p:sp>
      <p:sp>
        <p:nvSpPr>
          <p:cNvPr id="26632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705D2B04-3496-4FE4-A626-10AAE46EA022}" type="slidenum">
              <a:rPr lang="en-US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8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603707279"/>
      </p:ext>
    </p:extLst>
  </p:cSld>
  <p:clrMapOvr>
    <a:masterClrMapping/>
  </p:clrMapOvr>
  <p:transition advTm="38941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2800" smtClean="0"/>
              <a:t>Additional Information and Questions</a:t>
            </a:r>
            <a:br>
              <a:rPr lang="en-US" sz="2800" smtClean="0"/>
            </a:br>
            <a:r>
              <a:rPr lang="en-US" sz="2800" smtClean="0"/>
              <a:t>If you are due a refund or have a balance due</a:t>
            </a:r>
            <a:endParaRPr lang="en-US" smtClean="0"/>
          </a:p>
        </p:txBody>
      </p:sp>
      <p:sp>
        <p:nvSpPr>
          <p:cNvPr id="2765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en-US" smtClean="0"/>
          </a:p>
        </p:txBody>
      </p:sp>
      <p:pic>
        <p:nvPicPr>
          <p:cNvPr id="2765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1600200"/>
            <a:ext cx="7315200" cy="3913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~PP3823.WAV">
            <a:hlinkClick r:id="" action="ppaction://media"/>
          </p:cNvPr>
          <p:cNvPicPr>
            <a:picLocks noRot="1" noChangeAspect="1"/>
          </p:cNvPicPr>
          <p:nvPr>
            <a:wavAudioFile r:embed="rId1" name="~PP3094.WAV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96325" y="6410325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654" name="Date Placeholder 1"/>
          <p:cNvSpPr>
            <a:spLocks noGrp="1"/>
          </p:cNvSpPr>
          <p:nvPr>
            <p:ph type="dt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12/29/2011</a:t>
            </a:r>
            <a:endParaRPr lang="en-US"/>
          </a:p>
        </p:txBody>
      </p:sp>
      <p:sp>
        <p:nvSpPr>
          <p:cNvPr id="27655" name="Footer Placeholder 2"/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Tax Law Training (NJ) TY2011 v11.0</a:t>
            </a:r>
            <a:endParaRPr lang="en-US"/>
          </a:p>
        </p:txBody>
      </p:sp>
      <p:sp>
        <p:nvSpPr>
          <p:cNvPr id="27656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657AC4A1-8D67-491C-978C-D89503AAA92D}" type="slidenum">
              <a:rPr lang="en-US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9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165897634"/>
      </p:ext>
    </p:extLst>
  </p:cSld>
  <p:clrMapOvr>
    <a:masterClrMapping/>
  </p:clrMapOvr>
  <p:transition advTm="4015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NJ Template 06">
  <a:themeElements>
    <a:clrScheme name="NJ Template 06 6">
      <a:dk1>
        <a:srgbClr val="000000"/>
      </a:dk1>
      <a:lt1>
        <a:srgbClr val="FFFFE1"/>
      </a:lt1>
      <a:dk2>
        <a:srgbClr val="330033"/>
      </a:dk2>
      <a:lt2>
        <a:srgbClr val="330033"/>
      </a:lt2>
      <a:accent1>
        <a:srgbClr val="CCCC99"/>
      </a:accent1>
      <a:accent2>
        <a:srgbClr val="FF0000"/>
      </a:accent2>
      <a:accent3>
        <a:srgbClr val="FFFFEE"/>
      </a:accent3>
      <a:accent4>
        <a:srgbClr val="000000"/>
      </a:accent4>
      <a:accent5>
        <a:srgbClr val="E2E2CA"/>
      </a:accent5>
      <a:accent6>
        <a:srgbClr val="E70000"/>
      </a:accent6>
      <a:hlink>
        <a:srgbClr val="990033"/>
      </a:hlink>
      <a:folHlink>
        <a:srgbClr val="B2B2B2"/>
      </a:folHlink>
    </a:clrScheme>
    <a:fontScheme name="NJ Template 06">
      <a:majorFont>
        <a:latin typeface="Calibri"/>
        <a:ea typeface="ＭＳ Ｐゴシック"/>
        <a:cs typeface="ＭＳ Ｐゴシック"/>
      </a:majorFont>
      <a:minorFont>
        <a:latin typeface="Calibri"/>
        <a:ea typeface="ＭＳ Ｐゴシック"/>
        <a:cs typeface="ＭＳ Ｐゴシック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charset="-128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charset="-128"/>
            <a:cs typeface="Arial" charset="0"/>
          </a:defRPr>
        </a:defPPr>
      </a:lstStyle>
    </a:lnDef>
  </a:objectDefaults>
  <a:extraClrSchemeLst>
    <a:extraClrScheme>
      <a:clrScheme name="NJ Template 06 1">
        <a:dk1>
          <a:srgbClr val="993300"/>
        </a:dk1>
        <a:lt1>
          <a:srgbClr val="CCCCCC"/>
        </a:lt1>
        <a:dk2>
          <a:srgbClr val="000000"/>
        </a:dk2>
        <a:lt2>
          <a:srgbClr val="FFFFFF"/>
        </a:lt2>
        <a:accent1>
          <a:srgbClr val="576F2B"/>
        </a:accent1>
        <a:accent2>
          <a:srgbClr val="666699"/>
        </a:accent2>
        <a:accent3>
          <a:srgbClr val="AAAAAA"/>
        </a:accent3>
        <a:accent4>
          <a:srgbClr val="AEAEAE"/>
        </a:accent4>
        <a:accent5>
          <a:srgbClr val="B4BBAC"/>
        </a:accent5>
        <a:accent6>
          <a:srgbClr val="5C5C8A"/>
        </a:accent6>
        <a:hlink>
          <a:srgbClr val="993300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J Template 06 2">
        <a:dk1>
          <a:srgbClr val="993300"/>
        </a:dk1>
        <a:lt1>
          <a:srgbClr val="CCCCCC"/>
        </a:lt1>
        <a:dk2>
          <a:srgbClr val="330000"/>
        </a:dk2>
        <a:lt2>
          <a:srgbClr val="FFFFFF"/>
        </a:lt2>
        <a:accent1>
          <a:srgbClr val="996633"/>
        </a:accent1>
        <a:accent2>
          <a:srgbClr val="FF0000"/>
        </a:accent2>
        <a:accent3>
          <a:srgbClr val="ADAAAA"/>
        </a:accent3>
        <a:accent4>
          <a:srgbClr val="AEAEAE"/>
        </a:accent4>
        <a:accent5>
          <a:srgbClr val="CAB8AD"/>
        </a:accent5>
        <a:accent6>
          <a:srgbClr val="E70000"/>
        </a:accent6>
        <a:hlink>
          <a:srgbClr val="FF3300"/>
        </a:hlink>
        <a:folHlink>
          <a:srgbClr val="CC99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J Template 06 3">
        <a:dk1>
          <a:srgbClr val="79788A"/>
        </a:dk1>
        <a:lt1>
          <a:srgbClr val="FFFFFF"/>
        </a:lt1>
        <a:dk2>
          <a:srgbClr val="21203C"/>
        </a:dk2>
        <a:lt2>
          <a:srgbClr val="FFFFCC"/>
        </a:lt2>
        <a:accent1>
          <a:srgbClr val="476077"/>
        </a:accent1>
        <a:accent2>
          <a:srgbClr val="676C5A"/>
        </a:accent2>
        <a:accent3>
          <a:srgbClr val="ABABAF"/>
        </a:accent3>
        <a:accent4>
          <a:srgbClr val="DADADA"/>
        </a:accent4>
        <a:accent5>
          <a:srgbClr val="B1B6BD"/>
        </a:accent5>
        <a:accent6>
          <a:srgbClr val="5D6151"/>
        </a:accent6>
        <a:hlink>
          <a:srgbClr val="666699"/>
        </a:hlink>
        <a:folHlink>
          <a:srgbClr val="8CB0A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J Template 06 4">
        <a:dk1>
          <a:srgbClr val="455B41"/>
        </a:dk1>
        <a:lt1>
          <a:srgbClr val="FFFFCC"/>
        </a:lt1>
        <a:dk2>
          <a:srgbClr val="79A994"/>
        </a:dk2>
        <a:lt2>
          <a:srgbClr val="FFFFCC"/>
        </a:lt2>
        <a:accent1>
          <a:srgbClr val="517087"/>
        </a:accent1>
        <a:accent2>
          <a:srgbClr val="666699"/>
        </a:accent2>
        <a:accent3>
          <a:srgbClr val="BED1C8"/>
        </a:accent3>
        <a:accent4>
          <a:srgbClr val="DADAAE"/>
        </a:accent4>
        <a:accent5>
          <a:srgbClr val="B3BBC3"/>
        </a:accent5>
        <a:accent6>
          <a:srgbClr val="5C5C8A"/>
        </a:accent6>
        <a:hlink>
          <a:srgbClr val="993300"/>
        </a:hlink>
        <a:folHlink>
          <a:srgbClr val="A4AF6B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J Template 06 5">
        <a:dk1>
          <a:srgbClr val="330000"/>
        </a:dk1>
        <a:lt1>
          <a:srgbClr val="FF9900"/>
        </a:lt1>
        <a:dk2>
          <a:srgbClr val="FFFFFF"/>
        </a:dk2>
        <a:lt2>
          <a:srgbClr val="8B3111"/>
        </a:lt2>
        <a:accent1>
          <a:srgbClr val="DD6D07"/>
        </a:accent1>
        <a:accent2>
          <a:srgbClr val="CC9900"/>
        </a:accent2>
        <a:accent3>
          <a:srgbClr val="FFCAAA"/>
        </a:accent3>
        <a:accent4>
          <a:srgbClr val="2A0000"/>
        </a:accent4>
        <a:accent5>
          <a:srgbClr val="EBBAAA"/>
        </a:accent5>
        <a:accent6>
          <a:srgbClr val="B98A00"/>
        </a:accent6>
        <a:hlink>
          <a:srgbClr val="CC3300"/>
        </a:hlink>
        <a:folHlink>
          <a:srgbClr val="CC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J Template 06 6">
        <a:dk1>
          <a:srgbClr val="000000"/>
        </a:dk1>
        <a:lt1>
          <a:srgbClr val="FFFFE1"/>
        </a:lt1>
        <a:dk2>
          <a:srgbClr val="330033"/>
        </a:dk2>
        <a:lt2>
          <a:srgbClr val="330033"/>
        </a:lt2>
        <a:accent1>
          <a:srgbClr val="CCCC99"/>
        </a:accent1>
        <a:accent2>
          <a:srgbClr val="FF0000"/>
        </a:accent2>
        <a:accent3>
          <a:srgbClr val="FFFFEE"/>
        </a:accent3>
        <a:accent4>
          <a:srgbClr val="000000"/>
        </a:accent4>
        <a:accent5>
          <a:srgbClr val="E2E2CA"/>
        </a:accent5>
        <a:accent6>
          <a:srgbClr val="E70000"/>
        </a:accent6>
        <a:hlink>
          <a:srgbClr val="990033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J Template 06 7">
        <a:dk1>
          <a:srgbClr val="000000"/>
        </a:dk1>
        <a:lt1>
          <a:srgbClr val="FFFFFF"/>
        </a:lt1>
        <a:dk2>
          <a:srgbClr val="000000"/>
        </a:dk2>
        <a:lt2>
          <a:srgbClr val="891411"/>
        </a:lt2>
        <a:accent1>
          <a:srgbClr val="4F917E"/>
        </a:accent1>
        <a:accent2>
          <a:srgbClr val="CC9900"/>
        </a:accent2>
        <a:accent3>
          <a:srgbClr val="FFFFFF"/>
        </a:accent3>
        <a:accent4>
          <a:srgbClr val="000000"/>
        </a:accent4>
        <a:accent5>
          <a:srgbClr val="B2C7C0"/>
        </a:accent5>
        <a:accent6>
          <a:srgbClr val="B98A00"/>
        </a:accent6>
        <a:hlink>
          <a:srgbClr val="5A84D8"/>
        </a:hlink>
        <a:folHlink>
          <a:srgbClr val="A0C6B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J Template 06 8">
        <a:dk1>
          <a:srgbClr val="000000"/>
        </a:dk1>
        <a:lt1>
          <a:srgbClr val="FFFFFF"/>
        </a:lt1>
        <a:dk2>
          <a:srgbClr val="CC0000"/>
        </a:dk2>
        <a:lt2>
          <a:srgbClr val="999966"/>
        </a:lt2>
        <a:accent1>
          <a:srgbClr val="CCCCCC"/>
        </a:accent1>
        <a:accent2>
          <a:srgbClr val="CCCC6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B9B95C"/>
        </a:accent6>
        <a:hlink>
          <a:srgbClr val="666699"/>
        </a:hlink>
        <a:folHlink>
          <a:srgbClr val="CCCC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J Template 06 9">
        <a:dk1>
          <a:srgbClr val="000000"/>
        </a:dk1>
        <a:lt1>
          <a:srgbClr val="FFFFFF"/>
        </a:lt1>
        <a:dk2>
          <a:srgbClr val="FF0000"/>
        </a:dk2>
        <a:lt2>
          <a:srgbClr val="009999"/>
        </a:lt2>
        <a:accent1>
          <a:srgbClr val="C7B505"/>
        </a:accent1>
        <a:accent2>
          <a:srgbClr val="FFFF66"/>
        </a:accent2>
        <a:accent3>
          <a:srgbClr val="FFFFFF"/>
        </a:accent3>
        <a:accent4>
          <a:srgbClr val="000000"/>
        </a:accent4>
        <a:accent5>
          <a:srgbClr val="E0D7AA"/>
        </a:accent5>
        <a:accent6>
          <a:srgbClr val="E7E75C"/>
        </a:accent6>
        <a:hlink>
          <a:srgbClr val="5A84D8"/>
        </a:hlink>
        <a:folHlink>
          <a:srgbClr val="A0C6B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J Template 06 10">
        <a:dk1>
          <a:srgbClr val="000000"/>
        </a:dk1>
        <a:lt1>
          <a:srgbClr val="FFFFFF"/>
        </a:lt1>
        <a:dk2>
          <a:srgbClr val="660033"/>
        </a:dk2>
        <a:lt2>
          <a:srgbClr val="666699"/>
        </a:lt2>
        <a:accent1>
          <a:srgbClr val="95A3D1"/>
        </a:accent1>
        <a:accent2>
          <a:srgbClr val="FFFF66"/>
        </a:accent2>
        <a:accent3>
          <a:srgbClr val="FFFFFF"/>
        </a:accent3>
        <a:accent4>
          <a:srgbClr val="000000"/>
        </a:accent4>
        <a:accent5>
          <a:srgbClr val="C8CEE5"/>
        </a:accent5>
        <a:accent6>
          <a:srgbClr val="E7E75C"/>
        </a:accent6>
        <a:hlink>
          <a:srgbClr val="5A84D8"/>
        </a:hlink>
        <a:folHlink>
          <a:srgbClr val="CCCC9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4491 NJ</Template>
  <TotalTime>0</TotalTime>
  <Words>1002</Words>
  <Application>Microsoft Office PowerPoint</Application>
  <PresentationFormat>On-screen Show (4:3)</PresentationFormat>
  <Paragraphs>206</Paragraphs>
  <Slides>23</Slides>
  <Notes>12</Notes>
  <HiddenSlides>0</HiddenSlides>
  <MMClips>23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24" baseType="lpstr">
      <vt:lpstr>NJ Template 06</vt:lpstr>
      <vt:lpstr>Getting Started  Screening and Interviewing</vt:lpstr>
      <vt:lpstr>IRS Policy</vt:lpstr>
      <vt:lpstr>Form 13614-C Intake/Interview &amp; Quality Review Sheet</vt:lpstr>
      <vt:lpstr>Part I. Your Personal Information</vt:lpstr>
      <vt:lpstr>Part II. Marital Status and Household Information</vt:lpstr>
      <vt:lpstr>Part III. Income</vt:lpstr>
      <vt:lpstr>Part IV. Expenses</vt:lpstr>
      <vt:lpstr>Part V. Life Events (and Presidential Election Campaign Fund)</vt:lpstr>
      <vt:lpstr>Additional Information and Questions If you are due a refund or have a balance due</vt:lpstr>
      <vt:lpstr>Additional comments</vt:lpstr>
      <vt:lpstr>Section B. Dependent Questions</vt:lpstr>
      <vt:lpstr>Section C. Quality Reviewer</vt:lpstr>
      <vt:lpstr>Additional Tax Preparer Notes</vt:lpstr>
      <vt:lpstr>First Steps</vt:lpstr>
      <vt:lpstr>Types Of Returns  Can/Can’t Prepare</vt:lpstr>
      <vt:lpstr>What Can’t Be e-filed</vt:lpstr>
      <vt:lpstr>E-filing Benefits for TP</vt:lpstr>
      <vt:lpstr>Respond to TP Concerns</vt:lpstr>
      <vt:lpstr>Interviewing –  The Key To A Good Return</vt:lpstr>
      <vt:lpstr>Social Security Number (SSN)</vt:lpstr>
      <vt:lpstr>Individual TP ID Number (ITIN)</vt:lpstr>
      <vt:lpstr>Maintaining Taxpayer’s Trust</vt:lpstr>
      <vt:lpstr>Quality Review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Getting Started  Screening and Interviewing</dc:title>
  <dc:creator>HershAl</dc:creator>
  <cp:lastModifiedBy>HershAl</cp:lastModifiedBy>
  <cp:revision>2</cp:revision>
  <dcterms:created xsi:type="dcterms:W3CDTF">2012-01-07T00:34:06Z</dcterms:created>
  <dcterms:modified xsi:type="dcterms:W3CDTF">2012-01-07T00:34:08Z</dcterms:modified>
</cp:coreProperties>
</file>